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9" r:id="rId6"/>
    <p:sldId id="270" r:id="rId7"/>
    <p:sldId id="271" r:id="rId8"/>
    <p:sldId id="273" r:id="rId9"/>
    <p:sldId id="260" r:id="rId10"/>
    <p:sldId id="261" r:id="rId11"/>
    <p:sldId id="262" r:id="rId12"/>
    <p:sldId id="263" r:id="rId13"/>
    <p:sldId id="264" r:id="rId14"/>
    <p:sldId id="265" r:id="rId15"/>
    <p:sldId id="267" r:id="rId16"/>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A6C56CF-3F0C-4506-8E3C-8E030A3FF652}" type="datetimeFigureOut">
              <a:rPr lang="en-US" smtClean="0"/>
              <a:pPr/>
              <a:t>2/6/2014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0DC1E70-1005-47CB-B541-F7EF542DCF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6C56CF-3F0C-4506-8E3C-8E030A3FF652}" type="datetimeFigureOut">
              <a:rPr lang="en-US" smtClean="0"/>
              <a:pPr/>
              <a:t>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DC1E70-1005-47CB-B541-F7EF542DCF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6C56CF-3F0C-4506-8E3C-8E030A3FF652}" type="datetimeFigureOut">
              <a:rPr lang="en-US" smtClean="0"/>
              <a:pPr/>
              <a:t>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DC1E70-1005-47CB-B541-F7EF542DCF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6C56CF-3F0C-4506-8E3C-8E030A3FF652}" type="datetimeFigureOut">
              <a:rPr lang="en-US" smtClean="0"/>
              <a:pPr/>
              <a:t>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DC1E70-1005-47CB-B541-F7EF542DCF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A6C56CF-3F0C-4506-8E3C-8E030A3FF652}" type="datetimeFigureOut">
              <a:rPr lang="en-US" smtClean="0"/>
              <a:pPr/>
              <a:t>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0DC1E70-1005-47CB-B541-F7EF542DCF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A6C56CF-3F0C-4506-8E3C-8E030A3FF652}" type="datetimeFigureOut">
              <a:rPr lang="en-US" smtClean="0"/>
              <a:pPr/>
              <a:t>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DC1E70-1005-47CB-B541-F7EF542DCF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A6C56CF-3F0C-4506-8E3C-8E030A3FF652}" type="datetimeFigureOut">
              <a:rPr lang="en-US" smtClean="0"/>
              <a:pPr/>
              <a:t>2/6/2014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0DC1E70-1005-47CB-B541-F7EF542DCF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A6C56CF-3F0C-4506-8E3C-8E030A3FF652}" type="datetimeFigureOut">
              <a:rPr lang="en-US" smtClean="0"/>
              <a:pPr/>
              <a:t>2/6/2014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0DC1E70-1005-47CB-B541-F7EF542DCF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A6C56CF-3F0C-4506-8E3C-8E030A3FF652}" type="datetimeFigureOut">
              <a:rPr lang="en-US" smtClean="0"/>
              <a:pPr/>
              <a:t>2/6/2014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0DC1E70-1005-47CB-B541-F7EF542DCF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A6C56CF-3F0C-4506-8E3C-8E030A3FF652}" type="datetimeFigureOut">
              <a:rPr lang="en-US" smtClean="0"/>
              <a:pPr/>
              <a:t>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DC1E70-1005-47CB-B541-F7EF542DCF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A6C56CF-3F0C-4506-8E3C-8E030A3FF652}" type="datetimeFigureOut">
              <a:rPr lang="en-US" smtClean="0"/>
              <a:pPr/>
              <a:t>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0DC1E70-1005-47CB-B541-F7EF542DCFD3}"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A6C56CF-3F0C-4506-8E3C-8E030A3FF652}" type="datetimeFigureOut">
              <a:rPr lang="en-US" smtClean="0"/>
              <a:pPr/>
              <a:t>2/6/2014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0DC1E70-1005-47CB-B541-F7EF542DCF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wmf"/><Relationship Id="rId7" Type="http://schemas.openxmlformats.org/officeDocument/2006/relationships/image" Target="../media/image7.gif"/><Relationship Id="rId12" Type="http://schemas.openxmlformats.org/officeDocument/2006/relationships/image" Target="../media/image12.png"/><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wmf"/><Relationship Id="rId11" Type="http://schemas.openxmlformats.org/officeDocument/2006/relationships/image" Target="../media/image11.jpeg"/><Relationship Id="rId5" Type="http://schemas.openxmlformats.org/officeDocument/2006/relationships/image" Target="../media/image5.wmf"/><Relationship Id="rId10" Type="http://schemas.openxmlformats.org/officeDocument/2006/relationships/image" Target="../media/image10.jpeg"/><Relationship Id="rId4" Type="http://schemas.openxmlformats.org/officeDocument/2006/relationships/image" Target="../media/image4.wmf"/><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wmf"/><Relationship Id="rId7" Type="http://schemas.openxmlformats.org/officeDocument/2006/relationships/image" Target="../media/image75.gif"/><Relationship Id="rId2" Type="http://schemas.openxmlformats.org/officeDocument/2006/relationships/image" Target="../media/image70.wmf"/><Relationship Id="rId1" Type="http://schemas.openxmlformats.org/officeDocument/2006/relationships/slideLayout" Target="../slideLayouts/slideLayout7.xml"/><Relationship Id="rId6" Type="http://schemas.openxmlformats.org/officeDocument/2006/relationships/image" Target="../media/image74.wmf"/><Relationship Id="rId11" Type="http://schemas.openxmlformats.org/officeDocument/2006/relationships/image" Target="../media/image79.jpeg"/><Relationship Id="rId5" Type="http://schemas.openxmlformats.org/officeDocument/2006/relationships/image" Target="../media/image73.wmf"/><Relationship Id="rId10" Type="http://schemas.openxmlformats.org/officeDocument/2006/relationships/image" Target="../media/image78.wmf"/><Relationship Id="rId4" Type="http://schemas.openxmlformats.org/officeDocument/2006/relationships/image" Target="../media/image72.wmf"/><Relationship Id="rId9" Type="http://schemas.openxmlformats.org/officeDocument/2006/relationships/image" Target="../media/image7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91.wmf"/><Relationship Id="rId3" Type="http://schemas.openxmlformats.org/officeDocument/2006/relationships/image" Target="../media/image81.wmf"/><Relationship Id="rId7" Type="http://schemas.openxmlformats.org/officeDocument/2006/relationships/image" Target="../media/image85.wmf"/><Relationship Id="rId12" Type="http://schemas.openxmlformats.org/officeDocument/2006/relationships/image" Target="../media/image90.wmf"/><Relationship Id="rId2" Type="http://schemas.openxmlformats.org/officeDocument/2006/relationships/image" Target="../media/image80.wmf"/><Relationship Id="rId1" Type="http://schemas.openxmlformats.org/officeDocument/2006/relationships/slideLayout" Target="../slideLayouts/slideLayout7.xml"/><Relationship Id="rId6" Type="http://schemas.openxmlformats.org/officeDocument/2006/relationships/image" Target="../media/image84.gif"/><Relationship Id="rId11" Type="http://schemas.openxmlformats.org/officeDocument/2006/relationships/image" Target="../media/image89.wmf"/><Relationship Id="rId5" Type="http://schemas.openxmlformats.org/officeDocument/2006/relationships/image" Target="../media/image83.wmf"/><Relationship Id="rId10" Type="http://schemas.openxmlformats.org/officeDocument/2006/relationships/image" Target="../media/image88.wmf"/><Relationship Id="rId4" Type="http://schemas.openxmlformats.org/officeDocument/2006/relationships/image" Target="../media/image82.wmf"/><Relationship Id="rId9" Type="http://schemas.openxmlformats.org/officeDocument/2006/relationships/image" Target="../media/image87.wmf"/><Relationship Id="rId14" Type="http://schemas.openxmlformats.org/officeDocument/2006/relationships/image" Target="../media/image9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jpeg"/><Relationship Id="rId12" Type="http://schemas.openxmlformats.org/officeDocument/2006/relationships/image" Target="../media/image24.gif"/><Relationship Id="rId2" Type="http://schemas.openxmlformats.org/officeDocument/2006/relationships/image" Target="../media/image14.wmf"/><Relationship Id="rId1" Type="http://schemas.openxmlformats.org/officeDocument/2006/relationships/slideLayout" Target="../slideLayouts/slideLayout7.xml"/><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6.wmf"/><Relationship Id="rId3" Type="http://schemas.openxmlformats.org/officeDocument/2006/relationships/image" Target="../media/image26.wmf"/><Relationship Id="rId7" Type="http://schemas.openxmlformats.org/officeDocument/2006/relationships/image" Target="../media/image30.gif"/><Relationship Id="rId12" Type="http://schemas.openxmlformats.org/officeDocument/2006/relationships/image" Target="../media/image35.gif"/><Relationship Id="rId2" Type="http://schemas.openxmlformats.org/officeDocument/2006/relationships/image" Target="../media/image25.wmf"/><Relationship Id="rId16" Type="http://schemas.openxmlformats.org/officeDocument/2006/relationships/image" Target="../media/image39.wmf"/><Relationship Id="rId1" Type="http://schemas.openxmlformats.org/officeDocument/2006/relationships/slideLayout" Target="../slideLayouts/slideLayout7.xml"/><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png"/><Relationship Id="rId15" Type="http://schemas.openxmlformats.org/officeDocument/2006/relationships/image" Target="../media/image3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 Id="rId14" Type="http://schemas.openxmlformats.org/officeDocument/2006/relationships/image" Target="../media/image3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wmf"/><Relationship Id="rId3" Type="http://schemas.openxmlformats.org/officeDocument/2006/relationships/image" Target="../media/image41.wmf"/><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40.wmf"/><Relationship Id="rId1" Type="http://schemas.openxmlformats.org/officeDocument/2006/relationships/slideLayout" Target="../slideLayouts/slideLayout7.xml"/><Relationship Id="rId6" Type="http://schemas.openxmlformats.org/officeDocument/2006/relationships/image" Target="../media/image44.gif"/><Relationship Id="rId11" Type="http://schemas.openxmlformats.org/officeDocument/2006/relationships/image" Target="../media/image49.jpeg"/><Relationship Id="rId5" Type="http://schemas.openxmlformats.org/officeDocument/2006/relationships/image" Target="../media/image43.wmf"/><Relationship Id="rId15" Type="http://schemas.openxmlformats.org/officeDocument/2006/relationships/image" Target="../media/image53.wmf"/><Relationship Id="rId10" Type="http://schemas.openxmlformats.org/officeDocument/2006/relationships/image" Target="../media/image48.jpeg"/><Relationship Id="rId4" Type="http://schemas.openxmlformats.org/officeDocument/2006/relationships/image" Target="../media/image42.wmf"/><Relationship Id="rId9" Type="http://schemas.openxmlformats.org/officeDocument/2006/relationships/image" Target="../media/image47.jpeg"/><Relationship Id="rId14" Type="http://schemas.openxmlformats.org/officeDocument/2006/relationships/image" Target="../media/image5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60.gif"/><Relationship Id="rId13" Type="http://schemas.openxmlformats.org/officeDocument/2006/relationships/image" Target="../media/image65.wmf"/><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wmf"/><Relationship Id="rId17" Type="http://schemas.openxmlformats.org/officeDocument/2006/relationships/image" Target="../media/image69.wmf"/><Relationship Id="rId2" Type="http://schemas.openxmlformats.org/officeDocument/2006/relationships/image" Target="../media/image54.wmf"/><Relationship Id="rId16" Type="http://schemas.openxmlformats.org/officeDocument/2006/relationships/image" Target="../media/image68.wmf"/><Relationship Id="rId1" Type="http://schemas.openxmlformats.org/officeDocument/2006/relationships/slideLayout" Target="../slideLayouts/slideLayout7.xml"/><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wmf"/><Relationship Id="rId15" Type="http://schemas.openxmlformats.org/officeDocument/2006/relationships/image" Target="../media/image67.wmf"/><Relationship Id="rId10" Type="http://schemas.openxmlformats.org/officeDocument/2006/relationships/image" Target="../media/image62.wmf"/><Relationship Id="rId4" Type="http://schemas.openxmlformats.org/officeDocument/2006/relationships/image" Target="../media/image56.wmf"/><Relationship Id="rId9" Type="http://schemas.openxmlformats.org/officeDocument/2006/relationships/image" Target="../media/image61.wmf"/><Relationship Id="rId14" Type="http://schemas.openxmlformats.org/officeDocument/2006/relationships/image" Target="../media/image6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ate\Local Settings\Temporary Internet Files\Content.IE5\F0D2PL6E\MC900390756[1].wmf"/>
          <p:cNvPicPr>
            <a:picLocks noChangeAspect="1" noChangeArrowheads="1"/>
          </p:cNvPicPr>
          <p:nvPr/>
        </p:nvPicPr>
        <p:blipFill>
          <a:blip r:embed="rId2" cstate="print"/>
          <a:srcRect/>
          <a:stretch>
            <a:fillRect/>
          </a:stretch>
        </p:blipFill>
        <p:spPr bwMode="auto">
          <a:xfrm>
            <a:off x="755576" y="404664"/>
            <a:ext cx="1826057" cy="1469441"/>
          </a:xfrm>
          <a:prstGeom prst="rect">
            <a:avLst/>
          </a:prstGeom>
          <a:noFill/>
        </p:spPr>
      </p:pic>
      <p:pic>
        <p:nvPicPr>
          <p:cNvPr id="1030" name="Picture 6" descr="C:\Documents and Settings\Kate\Local Settings\Temporary Internet Files\Content.IE5\YWPAC1UB\MC900232728[1].wmf"/>
          <p:cNvPicPr>
            <a:picLocks noChangeAspect="1" noChangeArrowheads="1"/>
          </p:cNvPicPr>
          <p:nvPr/>
        </p:nvPicPr>
        <p:blipFill>
          <a:blip r:embed="rId3" cstate="print"/>
          <a:srcRect/>
          <a:stretch>
            <a:fillRect/>
          </a:stretch>
        </p:blipFill>
        <p:spPr bwMode="auto">
          <a:xfrm>
            <a:off x="7236296" y="3573016"/>
            <a:ext cx="1620570" cy="2563640"/>
          </a:xfrm>
          <a:prstGeom prst="rect">
            <a:avLst/>
          </a:prstGeom>
          <a:noFill/>
        </p:spPr>
      </p:pic>
      <p:pic>
        <p:nvPicPr>
          <p:cNvPr id="1031" name="Picture 7" descr="C:\Documents and Settings\Kate\Local Settings\Temporary Internet Files\Content.IE5\F0D2PL6E\MC900390826[1].wmf"/>
          <p:cNvPicPr>
            <a:picLocks noChangeAspect="1" noChangeArrowheads="1"/>
          </p:cNvPicPr>
          <p:nvPr/>
        </p:nvPicPr>
        <p:blipFill>
          <a:blip r:embed="rId4" cstate="print"/>
          <a:srcRect/>
          <a:stretch>
            <a:fillRect/>
          </a:stretch>
        </p:blipFill>
        <p:spPr bwMode="auto">
          <a:xfrm>
            <a:off x="539552" y="2060848"/>
            <a:ext cx="1500530" cy="1811426"/>
          </a:xfrm>
          <a:prstGeom prst="rect">
            <a:avLst/>
          </a:prstGeom>
          <a:noFill/>
        </p:spPr>
      </p:pic>
      <p:pic>
        <p:nvPicPr>
          <p:cNvPr id="1032" name="Picture 8" descr="C:\Documents and Settings\Kate\Local Settings\Temporary Internet Files\Content.IE5\U5AVPR99\MC900116044[1].wmf"/>
          <p:cNvPicPr>
            <a:picLocks noChangeAspect="1" noChangeArrowheads="1"/>
          </p:cNvPicPr>
          <p:nvPr/>
        </p:nvPicPr>
        <p:blipFill>
          <a:blip r:embed="rId5" cstate="print"/>
          <a:srcRect/>
          <a:stretch>
            <a:fillRect/>
          </a:stretch>
        </p:blipFill>
        <p:spPr bwMode="auto">
          <a:xfrm>
            <a:off x="2195736" y="4797152"/>
            <a:ext cx="1822399" cy="1647749"/>
          </a:xfrm>
          <a:prstGeom prst="rect">
            <a:avLst/>
          </a:prstGeom>
          <a:noFill/>
        </p:spPr>
      </p:pic>
      <p:pic>
        <p:nvPicPr>
          <p:cNvPr id="1034" name="Picture 10" descr="C:\Documents and Settings\Kate\Local Settings\Temporary Internet Files\Content.IE5\TMBTE8RQ\MC900446246[1].wmf"/>
          <p:cNvPicPr>
            <a:picLocks noChangeAspect="1" noChangeArrowheads="1"/>
          </p:cNvPicPr>
          <p:nvPr/>
        </p:nvPicPr>
        <p:blipFill>
          <a:blip r:embed="rId6" cstate="print"/>
          <a:srcRect/>
          <a:stretch>
            <a:fillRect/>
          </a:stretch>
        </p:blipFill>
        <p:spPr bwMode="auto">
          <a:xfrm>
            <a:off x="5076056" y="548680"/>
            <a:ext cx="1512168" cy="1549390"/>
          </a:xfrm>
          <a:prstGeom prst="rect">
            <a:avLst/>
          </a:prstGeom>
          <a:noFill/>
        </p:spPr>
      </p:pic>
      <p:sp>
        <p:nvSpPr>
          <p:cNvPr id="14" name="TextBox 13"/>
          <p:cNvSpPr txBox="1"/>
          <p:nvPr/>
        </p:nvSpPr>
        <p:spPr>
          <a:xfrm>
            <a:off x="2339752" y="2204864"/>
            <a:ext cx="4896544"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Communication and Language</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314" name="Picture 2" descr="http://www.talkswitch.com/images/multipleLanguages/holaBonjourHello.gif"/>
          <p:cNvPicPr>
            <a:picLocks noChangeAspect="1" noChangeArrowheads="1"/>
          </p:cNvPicPr>
          <p:nvPr/>
        </p:nvPicPr>
        <p:blipFill>
          <a:blip r:embed="rId7" cstate="print"/>
          <a:srcRect/>
          <a:stretch>
            <a:fillRect/>
          </a:stretch>
        </p:blipFill>
        <p:spPr bwMode="auto">
          <a:xfrm>
            <a:off x="5004048" y="5373216"/>
            <a:ext cx="2592288" cy="1164385"/>
          </a:xfrm>
          <a:prstGeom prst="rect">
            <a:avLst/>
          </a:prstGeom>
          <a:noFill/>
        </p:spPr>
      </p:pic>
      <p:pic>
        <p:nvPicPr>
          <p:cNvPr id="13316" name="Picture 4" descr="http://sunnyside-kindergarten.wikispaces.com/file/view/ClipArt_Reading_Circle-315x254.jpg/214069546/ClipArt_Reading_Circle-315x254.jpg"/>
          <p:cNvPicPr>
            <a:picLocks noChangeAspect="1" noChangeArrowheads="1"/>
          </p:cNvPicPr>
          <p:nvPr/>
        </p:nvPicPr>
        <p:blipFill>
          <a:blip r:embed="rId8" cstate="print"/>
          <a:srcRect/>
          <a:stretch>
            <a:fillRect/>
          </a:stretch>
        </p:blipFill>
        <p:spPr bwMode="auto">
          <a:xfrm>
            <a:off x="1187624" y="3933056"/>
            <a:ext cx="1512168" cy="1219336"/>
          </a:xfrm>
          <a:prstGeom prst="rect">
            <a:avLst/>
          </a:prstGeom>
          <a:noFill/>
        </p:spPr>
      </p:pic>
      <p:pic>
        <p:nvPicPr>
          <p:cNvPr id="13318" name="Picture 6" descr="http://www.zionvv.org/Portals/zionvv/School/clipart_teacher.jpg"/>
          <p:cNvPicPr>
            <a:picLocks noChangeAspect="1" noChangeArrowheads="1"/>
          </p:cNvPicPr>
          <p:nvPr/>
        </p:nvPicPr>
        <p:blipFill>
          <a:blip r:embed="rId9" cstate="print"/>
          <a:srcRect/>
          <a:stretch>
            <a:fillRect/>
          </a:stretch>
        </p:blipFill>
        <p:spPr bwMode="auto">
          <a:xfrm>
            <a:off x="4067944" y="3645024"/>
            <a:ext cx="1714500" cy="1714500"/>
          </a:xfrm>
          <a:prstGeom prst="rect">
            <a:avLst/>
          </a:prstGeom>
          <a:noFill/>
        </p:spPr>
      </p:pic>
      <p:pic>
        <p:nvPicPr>
          <p:cNvPr id="17" name="Picture 16" descr="twinkle-twinkle.jpg"/>
          <p:cNvPicPr>
            <a:picLocks noChangeAspect="1"/>
          </p:cNvPicPr>
          <p:nvPr/>
        </p:nvPicPr>
        <p:blipFill>
          <a:blip r:embed="rId10" cstate="print"/>
          <a:stretch>
            <a:fillRect/>
          </a:stretch>
        </p:blipFill>
        <p:spPr>
          <a:xfrm>
            <a:off x="3059832" y="548680"/>
            <a:ext cx="1519312" cy="1573573"/>
          </a:xfrm>
          <a:prstGeom prst="rect">
            <a:avLst/>
          </a:prstGeom>
        </p:spPr>
      </p:pic>
      <p:pic>
        <p:nvPicPr>
          <p:cNvPr id="13" name="Picture 12" descr="makaton drink.jpg"/>
          <p:cNvPicPr>
            <a:picLocks noChangeAspect="1"/>
          </p:cNvPicPr>
          <p:nvPr/>
        </p:nvPicPr>
        <p:blipFill>
          <a:blip r:embed="rId11" cstate="print"/>
          <a:stretch>
            <a:fillRect/>
          </a:stretch>
        </p:blipFill>
        <p:spPr>
          <a:xfrm>
            <a:off x="7236296" y="476672"/>
            <a:ext cx="1200150" cy="1905000"/>
          </a:xfrm>
          <a:prstGeom prst="rect">
            <a:avLst/>
          </a:prstGeom>
        </p:spPr>
      </p:pic>
      <p:pic>
        <p:nvPicPr>
          <p:cNvPr id="15" name="Picture 14" descr="makaton sign thank you.png"/>
          <p:cNvPicPr>
            <a:picLocks noChangeAspect="1"/>
          </p:cNvPicPr>
          <p:nvPr/>
        </p:nvPicPr>
        <p:blipFill>
          <a:blip r:embed="rId12" cstate="print"/>
          <a:stretch>
            <a:fillRect/>
          </a:stretch>
        </p:blipFill>
        <p:spPr>
          <a:xfrm>
            <a:off x="5940152" y="3573016"/>
            <a:ext cx="1584176" cy="1922614"/>
          </a:xfrm>
          <a:prstGeom prst="rect">
            <a:avLst/>
          </a:prstGeom>
        </p:spPr>
      </p:pic>
      <p:pic>
        <p:nvPicPr>
          <p:cNvPr id="15362" name="Picture 2" descr="http://media.heliohosted.com/plugins/Clipart/ClipartStock1/men%20talking.png"/>
          <p:cNvPicPr>
            <a:picLocks noChangeAspect="1" noChangeArrowheads="1"/>
          </p:cNvPicPr>
          <p:nvPr/>
        </p:nvPicPr>
        <p:blipFill>
          <a:blip r:embed="rId13" cstate="print"/>
          <a:srcRect/>
          <a:stretch>
            <a:fillRect/>
          </a:stretch>
        </p:blipFill>
        <p:spPr bwMode="auto">
          <a:xfrm>
            <a:off x="467544" y="5085184"/>
            <a:ext cx="1368152" cy="146978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6338"/>
            <a:ext cx="8183562" cy="1050925"/>
          </a:xfrm>
        </p:spPr>
        <p:txBody>
          <a:bodyPr/>
          <a:lstStyle/>
          <a:p>
            <a:r>
              <a:rPr lang="en-GB" dirty="0" smtClean="0"/>
              <a:t>                   </a:t>
            </a:r>
            <a:endParaRPr lang="en-US" dirty="0"/>
          </a:p>
        </p:txBody>
      </p:sp>
      <p:sp>
        <p:nvSpPr>
          <p:cNvPr id="3" name="Content Placeholder 2"/>
          <p:cNvSpPr>
            <a:spLocks noGrp="1"/>
          </p:cNvSpPr>
          <p:nvPr>
            <p:ph sz="half" idx="4294967295"/>
          </p:nvPr>
        </p:nvSpPr>
        <p:spPr>
          <a:xfrm>
            <a:off x="0" y="1700213"/>
            <a:ext cx="3932238" cy="4389437"/>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GB" sz="1900" dirty="0" smtClean="0">
                <a:ln w="10160">
                  <a:solidFill>
                    <a:schemeClr val="accent1"/>
                  </a:solidFill>
                  <a:prstDash val="solid"/>
                </a:ln>
                <a:solidFill>
                  <a:srgbClr val="FFFFFF"/>
                </a:solidFill>
                <a:effectLst>
                  <a:outerShdw blurRad="38100" dist="32000" dir="5400000" algn="tl">
                    <a:srgbClr val="000000">
                      <a:alpha val="30000"/>
                    </a:srgbClr>
                  </a:outerShdw>
                </a:effectLst>
              </a:rPr>
              <a:t>This area of learning splits into 2 sub headings:</a:t>
            </a:r>
          </a:p>
          <a:p>
            <a:pPr>
              <a:buFont typeface="Arial" pitchFamily="34" charset="0"/>
              <a:buChar char="•"/>
            </a:pPr>
            <a:r>
              <a:rPr lang="en-GB" sz="1600" b="1" dirty="0" smtClean="0">
                <a:solidFill>
                  <a:schemeClr val="accent1">
                    <a:lumMod val="75000"/>
                  </a:schemeClr>
                </a:solidFill>
              </a:rPr>
              <a:t>Numbers </a:t>
            </a:r>
            <a:r>
              <a:rPr lang="en-GB" sz="1400" dirty="0" smtClean="0">
                <a:solidFill>
                  <a:schemeClr val="tx1"/>
                </a:solidFill>
              </a:rPr>
              <a:t>is about how children develop an awareness of numbers through day to day play: through songs, routines, grouping, counting, sorting and comparing. We note how they become aware of numerals, especially those of </a:t>
            </a:r>
            <a:r>
              <a:rPr lang="en-GB" sz="1400" dirty="0" err="1" smtClean="0">
                <a:solidFill>
                  <a:schemeClr val="tx1"/>
                </a:solidFill>
              </a:rPr>
              <a:t>presonal</a:t>
            </a:r>
            <a:r>
              <a:rPr lang="en-GB" sz="1400" dirty="0" smtClean="0">
                <a:solidFill>
                  <a:schemeClr val="tx1"/>
                </a:solidFill>
              </a:rPr>
              <a:t> significance and recognise numbers in the wider environment.</a:t>
            </a:r>
            <a:endParaRPr lang="en-GB" sz="1600" b="1" dirty="0" smtClean="0">
              <a:solidFill>
                <a:schemeClr val="accent1">
                  <a:lumMod val="75000"/>
                </a:schemeClr>
              </a:solidFill>
            </a:endParaRPr>
          </a:p>
          <a:p>
            <a:pPr>
              <a:buFont typeface="Arial" pitchFamily="34" charset="0"/>
              <a:buChar char="•"/>
            </a:pPr>
            <a:r>
              <a:rPr lang="en-GB" sz="1600" b="1" dirty="0" smtClean="0">
                <a:solidFill>
                  <a:schemeClr val="accent1">
                    <a:lumMod val="75000"/>
                  </a:schemeClr>
                </a:solidFill>
              </a:rPr>
              <a:t>Shape, Space, Measures </a:t>
            </a:r>
            <a:r>
              <a:rPr lang="en-GB" sz="1400" dirty="0" smtClean="0">
                <a:solidFill>
                  <a:schemeClr val="tx1"/>
                </a:solidFill>
              </a:rPr>
              <a:t>is about how children notice patterns and shapes in the world around them. It looks at how they use the language of mathematics to talk about size, weight, capacity, position, distance, time and money and how they use mathematical thinking to solve problems.</a:t>
            </a:r>
            <a:endParaRPr lang="en-US" sz="1600" b="1" dirty="0" smtClean="0">
              <a:solidFill>
                <a:schemeClr val="accent1">
                  <a:lumMod val="75000"/>
                </a:schemeClr>
              </a:solidFill>
            </a:endParaRPr>
          </a:p>
        </p:txBody>
      </p:sp>
      <p:sp>
        <p:nvSpPr>
          <p:cNvPr id="7" name="5-Point Star 6"/>
          <p:cNvSpPr/>
          <p:nvPr/>
        </p:nvSpPr>
        <p:spPr>
          <a:xfrm>
            <a:off x="5724128" y="548680"/>
            <a:ext cx="2592288" cy="86409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MATHS</a:t>
            </a:r>
            <a:endParaRPr lang="en-US" dirty="0"/>
          </a:p>
        </p:txBody>
      </p:sp>
      <p:sp>
        <p:nvSpPr>
          <p:cNvPr id="6" name="TextBox 5"/>
          <p:cNvSpPr txBox="1"/>
          <p:nvPr/>
        </p:nvSpPr>
        <p:spPr>
          <a:xfrm>
            <a:off x="5148064" y="1772816"/>
            <a:ext cx="324036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rPr>
              <a:t>Activities at home</a:t>
            </a:r>
          </a:p>
          <a:p>
            <a:endParaRPr lang="en-GB" dirty="0" smtClean="0"/>
          </a:p>
          <a:p>
            <a:r>
              <a:rPr lang="en-GB" sz="1200" dirty="0" smtClean="0"/>
              <a:t>Look at numbers you see whilst out and about: on road signs or house numbers</a:t>
            </a:r>
          </a:p>
          <a:p>
            <a:endParaRPr lang="en-GB" sz="1200" dirty="0" smtClean="0"/>
          </a:p>
          <a:p>
            <a:r>
              <a:rPr lang="en-GB" sz="1200" dirty="0" smtClean="0"/>
              <a:t>Make a game of sorting socks after washing</a:t>
            </a:r>
          </a:p>
          <a:p>
            <a:endParaRPr lang="en-GB" sz="1200" dirty="0" smtClean="0"/>
          </a:p>
          <a:p>
            <a:r>
              <a:rPr lang="en-GB" sz="1200" dirty="0" smtClean="0"/>
              <a:t>Sing number rhymes such as ‘1,2,3,4,5 once I caught a fish alive’</a:t>
            </a:r>
          </a:p>
          <a:p>
            <a:endParaRPr lang="en-GB" sz="1200" dirty="0" smtClean="0"/>
          </a:p>
          <a:p>
            <a:r>
              <a:rPr lang="en-GB" sz="1200" dirty="0" smtClean="0"/>
              <a:t>Count out cutlery for dinner, or making sure all the people (or dolls, bears) each have a cup. When filling cups use language relating to quantity: “is it full yet? Do you need more?”</a:t>
            </a:r>
          </a:p>
          <a:p>
            <a:endParaRPr lang="en-GB" sz="1200" dirty="0" smtClean="0"/>
          </a:p>
          <a:p>
            <a:r>
              <a:rPr lang="en-GB" sz="1200" dirty="0" smtClean="0"/>
              <a:t>Tell stories with numbers and counting in, </a:t>
            </a:r>
            <a:r>
              <a:rPr lang="en-GB" sz="1200" dirty="0" err="1" smtClean="0"/>
              <a:t>eg</a:t>
            </a:r>
            <a:r>
              <a:rPr lang="en-GB" sz="1200" dirty="0" smtClean="0"/>
              <a:t> 3 little pigs or Goldilocks and the 3 bears</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Kate\Local Settings\Temporary Internet Files\Content.IE5\TMBTE8RQ\MC900363608[1].wmf"/>
          <p:cNvPicPr>
            <a:picLocks noChangeAspect="1" noChangeArrowheads="1"/>
          </p:cNvPicPr>
          <p:nvPr/>
        </p:nvPicPr>
        <p:blipFill>
          <a:blip r:embed="rId2" cstate="print"/>
          <a:srcRect/>
          <a:stretch>
            <a:fillRect/>
          </a:stretch>
        </p:blipFill>
        <p:spPr bwMode="auto">
          <a:xfrm>
            <a:off x="467544" y="4365104"/>
            <a:ext cx="1318565" cy="1810512"/>
          </a:xfrm>
          <a:prstGeom prst="rect">
            <a:avLst/>
          </a:prstGeom>
          <a:noFill/>
        </p:spPr>
      </p:pic>
      <p:pic>
        <p:nvPicPr>
          <p:cNvPr id="4099" name="Picture 3" descr="C:\Documents and Settings\Kate\Local Settings\Temporary Internet Files\Content.IE5\F0D2PL6E\MC900232434[1].wmf"/>
          <p:cNvPicPr>
            <a:picLocks noChangeAspect="1" noChangeArrowheads="1"/>
          </p:cNvPicPr>
          <p:nvPr/>
        </p:nvPicPr>
        <p:blipFill>
          <a:blip r:embed="rId3" cstate="print"/>
          <a:srcRect/>
          <a:stretch>
            <a:fillRect/>
          </a:stretch>
        </p:blipFill>
        <p:spPr bwMode="auto">
          <a:xfrm>
            <a:off x="395537" y="476672"/>
            <a:ext cx="1872208" cy="1345549"/>
          </a:xfrm>
          <a:prstGeom prst="rect">
            <a:avLst/>
          </a:prstGeom>
          <a:noFill/>
        </p:spPr>
      </p:pic>
      <p:pic>
        <p:nvPicPr>
          <p:cNvPr id="4100" name="Picture 4" descr="C:\Documents and Settings\Kate\Local Settings\Temporary Internet Files\Content.IE5\TMBTE8RQ\MC900240257[1].wmf"/>
          <p:cNvPicPr>
            <a:picLocks noChangeAspect="1" noChangeArrowheads="1"/>
          </p:cNvPicPr>
          <p:nvPr/>
        </p:nvPicPr>
        <p:blipFill>
          <a:blip r:embed="rId4" cstate="print"/>
          <a:srcRect/>
          <a:stretch>
            <a:fillRect/>
          </a:stretch>
        </p:blipFill>
        <p:spPr bwMode="auto">
          <a:xfrm>
            <a:off x="5076056" y="4797152"/>
            <a:ext cx="1584176" cy="1355666"/>
          </a:xfrm>
          <a:prstGeom prst="rect">
            <a:avLst/>
          </a:prstGeom>
          <a:noFill/>
        </p:spPr>
      </p:pic>
      <p:pic>
        <p:nvPicPr>
          <p:cNvPr id="4102" name="Picture 6" descr="C:\Documents and Settings\Kate\Local Settings\Temporary Internet Files\Content.IE5\YWPAC1UB\MC900083966[1].wmf"/>
          <p:cNvPicPr>
            <a:picLocks noChangeAspect="1" noChangeArrowheads="1"/>
          </p:cNvPicPr>
          <p:nvPr/>
        </p:nvPicPr>
        <p:blipFill>
          <a:blip r:embed="rId5" cstate="print"/>
          <a:srcRect/>
          <a:stretch>
            <a:fillRect/>
          </a:stretch>
        </p:blipFill>
        <p:spPr bwMode="auto">
          <a:xfrm>
            <a:off x="467544" y="2420888"/>
            <a:ext cx="1111658" cy="1385263"/>
          </a:xfrm>
          <a:prstGeom prst="rect">
            <a:avLst/>
          </a:prstGeom>
          <a:noFill/>
        </p:spPr>
      </p:pic>
      <p:pic>
        <p:nvPicPr>
          <p:cNvPr id="4103" name="Picture 7" descr="C:\Documents and Settings\Kate\Local Settings\Temporary Internet Files\Content.IE5\YWPAC1UB\MC900232110[1].wmf"/>
          <p:cNvPicPr>
            <a:picLocks noChangeAspect="1" noChangeArrowheads="1"/>
          </p:cNvPicPr>
          <p:nvPr/>
        </p:nvPicPr>
        <p:blipFill>
          <a:blip r:embed="rId6" cstate="print"/>
          <a:srcRect/>
          <a:stretch>
            <a:fillRect/>
          </a:stretch>
        </p:blipFill>
        <p:spPr bwMode="auto">
          <a:xfrm>
            <a:off x="2843808" y="4509120"/>
            <a:ext cx="1224136" cy="1613812"/>
          </a:xfrm>
          <a:prstGeom prst="rect">
            <a:avLst/>
          </a:prstGeom>
          <a:noFill/>
        </p:spPr>
      </p:pic>
      <p:pic>
        <p:nvPicPr>
          <p:cNvPr id="4104" name="Picture 8" descr="C:\Documents and Settings\Kate\Local Settings\Temporary Internet Files\Content.IE5\F0D2PL6E\MM900283635[1].gif"/>
          <p:cNvPicPr>
            <a:picLocks noChangeAspect="1" noChangeArrowheads="1" noCrop="1"/>
          </p:cNvPicPr>
          <p:nvPr/>
        </p:nvPicPr>
        <p:blipFill>
          <a:blip r:embed="rId7" cstate="print"/>
          <a:srcRect/>
          <a:stretch>
            <a:fillRect/>
          </a:stretch>
        </p:blipFill>
        <p:spPr bwMode="auto">
          <a:xfrm>
            <a:off x="6516216" y="548680"/>
            <a:ext cx="1872208" cy="1535211"/>
          </a:xfrm>
          <a:prstGeom prst="rect">
            <a:avLst/>
          </a:prstGeom>
          <a:noFill/>
        </p:spPr>
      </p:pic>
      <p:pic>
        <p:nvPicPr>
          <p:cNvPr id="4105" name="Picture 9" descr="C:\Documents and Settings\Kate\Local Settings\Temporary Internet Files\Content.IE5\TMBTE8RQ\MC900431632[1].png"/>
          <p:cNvPicPr>
            <a:picLocks noChangeAspect="1" noChangeArrowheads="1"/>
          </p:cNvPicPr>
          <p:nvPr/>
        </p:nvPicPr>
        <p:blipFill>
          <a:blip r:embed="rId8" cstate="print"/>
          <a:srcRect/>
          <a:stretch>
            <a:fillRect/>
          </a:stretch>
        </p:blipFill>
        <p:spPr bwMode="auto">
          <a:xfrm>
            <a:off x="7092280" y="2204864"/>
            <a:ext cx="1371600" cy="1371600"/>
          </a:xfrm>
          <a:prstGeom prst="rect">
            <a:avLst/>
          </a:prstGeom>
          <a:noFill/>
        </p:spPr>
      </p:pic>
      <p:pic>
        <p:nvPicPr>
          <p:cNvPr id="4107" name="Picture 11" descr="C:\Documents and Settings\Kate\Local Settings\Temporary Internet Files\Content.IE5\F0D2PL6E\MM900283901[1].gif"/>
          <p:cNvPicPr>
            <a:picLocks noChangeAspect="1" noChangeArrowheads="1" noCrop="1"/>
          </p:cNvPicPr>
          <p:nvPr/>
        </p:nvPicPr>
        <p:blipFill>
          <a:blip r:embed="rId9" cstate="print"/>
          <a:srcRect/>
          <a:stretch>
            <a:fillRect/>
          </a:stretch>
        </p:blipFill>
        <p:spPr bwMode="auto">
          <a:xfrm>
            <a:off x="7308304" y="4077072"/>
            <a:ext cx="1159052" cy="1296144"/>
          </a:xfrm>
          <a:prstGeom prst="rect">
            <a:avLst/>
          </a:prstGeom>
          <a:noFill/>
        </p:spPr>
      </p:pic>
      <p:pic>
        <p:nvPicPr>
          <p:cNvPr id="4108" name="Picture 12" descr="C:\Documents and Settings\Kate\Local Settings\Temporary Internet Files\Content.IE5\U5AVPR99\MC900232448[1].wmf"/>
          <p:cNvPicPr>
            <a:picLocks noChangeAspect="1" noChangeArrowheads="1"/>
          </p:cNvPicPr>
          <p:nvPr/>
        </p:nvPicPr>
        <p:blipFill>
          <a:blip r:embed="rId10" cstate="print"/>
          <a:srcRect/>
          <a:stretch>
            <a:fillRect/>
          </a:stretch>
        </p:blipFill>
        <p:spPr bwMode="auto">
          <a:xfrm>
            <a:off x="2483769" y="548680"/>
            <a:ext cx="1440159" cy="1504572"/>
          </a:xfrm>
          <a:prstGeom prst="rect">
            <a:avLst/>
          </a:prstGeom>
          <a:noFill/>
        </p:spPr>
      </p:pic>
      <p:sp>
        <p:nvSpPr>
          <p:cNvPr id="17" name="TextBox 16"/>
          <p:cNvSpPr txBox="1"/>
          <p:nvPr/>
        </p:nvSpPr>
        <p:spPr>
          <a:xfrm>
            <a:off x="2051720" y="2276872"/>
            <a:ext cx="482453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  the World</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5" name="Picture 14" descr="children-around-the-world2-300x432.jpg"/>
          <p:cNvPicPr>
            <a:picLocks noChangeAspect="1"/>
          </p:cNvPicPr>
          <p:nvPr/>
        </p:nvPicPr>
        <p:blipFill>
          <a:blip r:embed="rId11" cstate="print"/>
          <a:stretch>
            <a:fillRect/>
          </a:stretch>
        </p:blipFill>
        <p:spPr>
          <a:xfrm>
            <a:off x="5148064" y="523609"/>
            <a:ext cx="1152128" cy="16590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3600400" cy="550920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rPr>
              <a:t>This area of learning splits into 3 sub headings:</a:t>
            </a:r>
          </a:p>
          <a:p>
            <a:endPar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a:buFont typeface="Arial" pitchFamily="34" charset="0"/>
              <a:buChar char="•"/>
            </a:pPr>
            <a:r>
              <a:rPr lang="en-GB" sz="1600" b="1" dirty="0" smtClean="0">
                <a:solidFill>
                  <a:schemeClr val="accent1">
                    <a:lumMod val="75000"/>
                  </a:schemeClr>
                </a:solidFill>
              </a:rPr>
              <a:t>People and communities </a:t>
            </a:r>
            <a:r>
              <a:rPr lang="en-GB" sz="1400" dirty="0" smtClean="0">
                <a:solidFill>
                  <a:schemeClr val="tx1"/>
                </a:solidFill>
              </a:rPr>
              <a:t>is about how children show an interest in the lives of people who are familiar to them. They gradually begin to see similarities and differences between themselves and others</a:t>
            </a:r>
          </a:p>
          <a:p>
            <a:pPr>
              <a:buFont typeface="Arial" pitchFamily="34" charset="0"/>
              <a:buChar char="•"/>
            </a:pPr>
            <a:r>
              <a:rPr lang="en-GB" sz="1600" b="1" dirty="0" smtClean="0">
                <a:solidFill>
                  <a:schemeClr val="accent1">
                    <a:lumMod val="75000"/>
                  </a:schemeClr>
                </a:solidFill>
              </a:rPr>
              <a:t>The World </a:t>
            </a:r>
            <a:r>
              <a:rPr lang="en-GB" sz="1400" dirty="0" smtClean="0">
                <a:solidFill>
                  <a:schemeClr val="tx1"/>
                </a:solidFill>
              </a:rPr>
              <a:t>is about how children notice features in the environment, observing what animals, people and vehicles may do. They become interested in how and why things work, looking for answers and thinking about change.</a:t>
            </a:r>
          </a:p>
          <a:p>
            <a:pPr>
              <a:buFont typeface="Arial" pitchFamily="34" charset="0"/>
              <a:buChar char="•"/>
            </a:pPr>
            <a:r>
              <a:rPr lang="en-GB" sz="1600" b="1" dirty="0" smtClean="0">
                <a:solidFill>
                  <a:schemeClr val="accent1">
                    <a:lumMod val="75000"/>
                  </a:schemeClr>
                </a:solidFill>
              </a:rPr>
              <a:t>Technology </a:t>
            </a:r>
            <a:r>
              <a:rPr lang="en-GB" sz="1400" dirty="0" smtClean="0">
                <a:solidFill>
                  <a:schemeClr val="tx1"/>
                </a:solidFill>
              </a:rPr>
              <a:t>is about how children show an interest in toys with buttons and simple mechanisms and grow to operate them, achieving effects such as sound and movement through control measures. They ultimately seek technology for particular purposes.</a:t>
            </a:r>
            <a:endParaRPr lang="en-US" sz="1400" dirty="0">
              <a:solidFill>
                <a:schemeClr val="tx1"/>
              </a:solidFill>
            </a:endParaRPr>
          </a:p>
        </p:txBody>
      </p:sp>
      <p:sp>
        <p:nvSpPr>
          <p:cNvPr id="4" name="5-Point Star 3"/>
          <p:cNvSpPr/>
          <p:nvPr/>
        </p:nvSpPr>
        <p:spPr>
          <a:xfrm>
            <a:off x="5364088" y="692696"/>
            <a:ext cx="2304256" cy="12241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UW</a:t>
            </a:r>
            <a:endParaRPr lang="en-US" dirty="0"/>
          </a:p>
        </p:txBody>
      </p:sp>
      <p:sp>
        <p:nvSpPr>
          <p:cNvPr id="5" name="TextBox 4"/>
          <p:cNvSpPr txBox="1"/>
          <p:nvPr/>
        </p:nvSpPr>
        <p:spPr>
          <a:xfrm>
            <a:off x="4788024" y="2276872"/>
            <a:ext cx="3384376" cy="38779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rPr>
              <a:t>     Activities at Home</a:t>
            </a:r>
          </a:p>
          <a:p>
            <a:endParaRPr lang="en-GB" dirty="0" smtClean="0"/>
          </a:p>
          <a:p>
            <a:r>
              <a:rPr lang="en-GB" sz="1400" dirty="0" smtClean="0"/>
              <a:t>Talk to your child about your family, culture, religion, where you live</a:t>
            </a:r>
          </a:p>
          <a:p>
            <a:endParaRPr lang="en-GB" sz="1400" dirty="0" smtClean="0"/>
          </a:p>
          <a:p>
            <a:r>
              <a:rPr lang="en-GB" sz="1400" dirty="0" smtClean="0"/>
              <a:t>Talk about what they see, hear, smell, taste and touch</a:t>
            </a:r>
          </a:p>
          <a:p>
            <a:endParaRPr lang="en-GB" sz="1400" dirty="0" smtClean="0"/>
          </a:p>
          <a:p>
            <a:r>
              <a:rPr lang="en-GB" sz="1400" dirty="0" smtClean="0"/>
              <a:t>Help them with simple computer games (</a:t>
            </a:r>
            <a:r>
              <a:rPr lang="en-GB" sz="1400" dirty="0" err="1" smtClean="0"/>
              <a:t>Cbeebies</a:t>
            </a:r>
            <a:r>
              <a:rPr lang="en-GB" sz="1400" dirty="0" smtClean="0"/>
              <a:t> web site is a great start)</a:t>
            </a:r>
          </a:p>
          <a:p>
            <a:endParaRPr lang="en-GB" sz="1400" dirty="0" smtClean="0"/>
          </a:p>
          <a:p>
            <a:r>
              <a:rPr lang="en-GB" sz="1400" dirty="0" smtClean="0"/>
              <a:t>Go for a walk and look at the world around you</a:t>
            </a:r>
          </a:p>
          <a:p>
            <a:endParaRPr lang="en-GB" sz="1400" dirty="0" smtClean="0"/>
          </a:p>
          <a:p>
            <a:r>
              <a:rPr lang="en-GB" sz="1400" dirty="0" smtClean="0"/>
              <a:t>Find some junk and get modelling</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Kate\Local Settings\Temporary Internet Files\Content.IE5\U5AVPR99\MC900022235[1].wmf"/>
          <p:cNvPicPr>
            <a:picLocks noChangeAspect="1" noChangeArrowheads="1"/>
          </p:cNvPicPr>
          <p:nvPr/>
        </p:nvPicPr>
        <p:blipFill>
          <a:blip r:embed="rId2" cstate="print"/>
          <a:srcRect/>
          <a:stretch>
            <a:fillRect/>
          </a:stretch>
        </p:blipFill>
        <p:spPr bwMode="auto">
          <a:xfrm>
            <a:off x="7452320" y="4437112"/>
            <a:ext cx="918058" cy="1886407"/>
          </a:xfrm>
          <a:prstGeom prst="rect">
            <a:avLst/>
          </a:prstGeom>
          <a:noFill/>
        </p:spPr>
      </p:pic>
      <p:pic>
        <p:nvPicPr>
          <p:cNvPr id="5124" name="Picture 4" descr="C:\Documents and Settings\Kate\Local Settings\Temporary Internet Files\Content.IE5\YWPAC1UB\MC900013115[1].wmf"/>
          <p:cNvPicPr>
            <a:picLocks noChangeAspect="1" noChangeArrowheads="1"/>
          </p:cNvPicPr>
          <p:nvPr/>
        </p:nvPicPr>
        <p:blipFill>
          <a:blip r:embed="rId3" cstate="print"/>
          <a:srcRect/>
          <a:stretch>
            <a:fillRect/>
          </a:stretch>
        </p:blipFill>
        <p:spPr bwMode="auto">
          <a:xfrm>
            <a:off x="539552" y="2204864"/>
            <a:ext cx="964461" cy="1176560"/>
          </a:xfrm>
          <a:prstGeom prst="rect">
            <a:avLst/>
          </a:prstGeom>
          <a:noFill/>
        </p:spPr>
      </p:pic>
      <p:pic>
        <p:nvPicPr>
          <p:cNvPr id="5125" name="Picture 5" descr="C:\Documents and Settings\Kate\Local Settings\Temporary Internet Files\Content.IE5\U5AVPR99\MC900335763[1].wmf"/>
          <p:cNvPicPr>
            <a:picLocks noChangeAspect="1" noChangeArrowheads="1"/>
          </p:cNvPicPr>
          <p:nvPr/>
        </p:nvPicPr>
        <p:blipFill>
          <a:blip r:embed="rId4" cstate="print"/>
          <a:srcRect/>
          <a:stretch>
            <a:fillRect/>
          </a:stretch>
        </p:blipFill>
        <p:spPr bwMode="auto">
          <a:xfrm>
            <a:off x="6948264" y="476672"/>
            <a:ext cx="1569411" cy="1268760"/>
          </a:xfrm>
          <a:prstGeom prst="rect">
            <a:avLst/>
          </a:prstGeom>
          <a:noFill/>
        </p:spPr>
      </p:pic>
      <p:pic>
        <p:nvPicPr>
          <p:cNvPr id="5126" name="Picture 6" descr="C:\Documents and Settings\Kate\Local Settings\Temporary Internet Files\Content.IE5\YWPAC1UB\MC900287475[1].wmf"/>
          <p:cNvPicPr>
            <a:picLocks noChangeAspect="1" noChangeArrowheads="1"/>
          </p:cNvPicPr>
          <p:nvPr/>
        </p:nvPicPr>
        <p:blipFill>
          <a:blip r:embed="rId5" cstate="print"/>
          <a:srcRect/>
          <a:stretch>
            <a:fillRect/>
          </a:stretch>
        </p:blipFill>
        <p:spPr bwMode="auto">
          <a:xfrm>
            <a:off x="539552" y="3501008"/>
            <a:ext cx="1500022" cy="1817697"/>
          </a:xfrm>
          <a:prstGeom prst="rect">
            <a:avLst/>
          </a:prstGeom>
          <a:noFill/>
        </p:spPr>
      </p:pic>
      <p:pic>
        <p:nvPicPr>
          <p:cNvPr id="5127" name="Picture 7" descr="C:\Documents and Settings\Kate\Local Settings\Temporary Internet Files\Content.IE5\YWPAC1UB\MM900283892[1].gif"/>
          <p:cNvPicPr>
            <a:picLocks noChangeAspect="1" noChangeArrowheads="1" noCrop="1"/>
          </p:cNvPicPr>
          <p:nvPr/>
        </p:nvPicPr>
        <p:blipFill>
          <a:blip r:embed="rId6" cstate="print"/>
          <a:srcRect/>
          <a:stretch>
            <a:fillRect/>
          </a:stretch>
        </p:blipFill>
        <p:spPr bwMode="auto">
          <a:xfrm>
            <a:off x="7956376" y="2060848"/>
            <a:ext cx="902061" cy="1313294"/>
          </a:xfrm>
          <a:prstGeom prst="rect">
            <a:avLst/>
          </a:prstGeom>
          <a:noFill/>
        </p:spPr>
      </p:pic>
      <p:pic>
        <p:nvPicPr>
          <p:cNvPr id="5128" name="Picture 8" descr="C:\Documents and Settings\Kate\Local Settings\Temporary Internet Files\Content.IE5\F0D2PL6E\MC900232653[1].wmf"/>
          <p:cNvPicPr>
            <a:picLocks noChangeAspect="1" noChangeArrowheads="1"/>
          </p:cNvPicPr>
          <p:nvPr/>
        </p:nvPicPr>
        <p:blipFill>
          <a:blip r:embed="rId7" cstate="print"/>
          <a:srcRect/>
          <a:stretch>
            <a:fillRect/>
          </a:stretch>
        </p:blipFill>
        <p:spPr bwMode="auto">
          <a:xfrm>
            <a:off x="5292080" y="4581128"/>
            <a:ext cx="1890665" cy="1744301"/>
          </a:xfrm>
          <a:prstGeom prst="rect">
            <a:avLst/>
          </a:prstGeom>
          <a:noFill/>
        </p:spPr>
      </p:pic>
      <p:pic>
        <p:nvPicPr>
          <p:cNvPr id="5129" name="Picture 9" descr="C:\Documents and Settings\Kate\Local Settings\Temporary Internet Files\Content.IE5\YWPAC1UB\MC900355929[1].wmf"/>
          <p:cNvPicPr>
            <a:picLocks noChangeAspect="1" noChangeArrowheads="1"/>
          </p:cNvPicPr>
          <p:nvPr/>
        </p:nvPicPr>
        <p:blipFill>
          <a:blip r:embed="rId8" cstate="print"/>
          <a:srcRect/>
          <a:stretch>
            <a:fillRect/>
          </a:stretch>
        </p:blipFill>
        <p:spPr bwMode="auto">
          <a:xfrm>
            <a:off x="5220072" y="548681"/>
            <a:ext cx="1440160" cy="1665876"/>
          </a:xfrm>
          <a:prstGeom prst="rect">
            <a:avLst/>
          </a:prstGeom>
          <a:noFill/>
        </p:spPr>
      </p:pic>
      <p:pic>
        <p:nvPicPr>
          <p:cNvPr id="5130" name="Picture 10" descr="C:\Documents and Settings\Kate\Local Settings\Temporary Internet Files\Content.IE5\TMBTE8RQ\MC900128385[1].wmf"/>
          <p:cNvPicPr>
            <a:picLocks noChangeAspect="1" noChangeArrowheads="1"/>
          </p:cNvPicPr>
          <p:nvPr/>
        </p:nvPicPr>
        <p:blipFill>
          <a:blip r:embed="rId9" cstate="print"/>
          <a:srcRect/>
          <a:stretch>
            <a:fillRect/>
          </a:stretch>
        </p:blipFill>
        <p:spPr bwMode="auto">
          <a:xfrm>
            <a:off x="3707904" y="4797152"/>
            <a:ext cx="1384698" cy="1572545"/>
          </a:xfrm>
          <a:prstGeom prst="rect">
            <a:avLst/>
          </a:prstGeom>
          <a:noFill/>
        </p:spPr>
      </p:pic>
      <p:pic>
        <p:nvPicPr>
          <p:cNvPr id="5131" name="Picture 11" descr="C:\Documents and Settings\Kate\Local Settings\Temporary Internet Files\Content.IE5\F0D2PL6E\MC900236634[1].wmf"/>
          <p:cNvPicPr>
            <a:picLocks noChangeAspect="1" noChangeArrowheads="1"/>
          </p:cNvPicPr>
          <p:nvPr/>
        </p:nvPicPr>
        <p:blipFill>
          <a:blip r:embed="rId10" cstate="print"/>
          <a:srcRect/>
          <a:stretch>
            <a:fillRect/>
          </a:stretch>
        </p:blipFill>
        <p:spPr bwMode="auto">
          <a:xfrm>
            <a:off x="2339752" y="4725144"/>
            <a:ext cx="1509894" cy="1585989"/>
          </a:xfrm>
          <a:prstGeom prst="rect">
            <a:avLst/>
          </a:prstGeom>
          <a:noFill/>
        </p:spPr>
      </p:pic>
      <p:pic>
        <p:nvPicPr>
          <p:cNvPr id="5132" name="Picture 12" descr="C:\Documents and Settings\Kate\Local Settings\Temporary Internet Files\Content.IE5\U5AVPR99\MC900232282[1].wmf"/>
          <p:cNvPicPr>
            <a:picLocks noChangeAspect="1" noChangeArrowheads="1"/>
          </p:cNvPicPr>
          <p:nvPr/>
        </p:nvPicPr>
        <p:blipFill>
          <a:blip r:embed="rId11" cstate="print"/>
          <a:srcRect/>
          <a:stretch>
            <a:fillRect/>
          </a:stretch>
        </p:blipFill>
        <p:spPr bwMode="auto">
          <a:xfrm>
            <a:off x="7164288" y="3429000"/>
            <a:ext cx="1522671" cy="936104"/>
          </a:xfrm>
          <a:prstGeom prst="rect">
            <a:avLst/>
          </a:prstGeom>
          <a:noFill/>
        </p:spPr>
      </p:pic>
      <p:pic>
        <p:nvPicPr>
          <p:cNvPr id="5133" name="Picture 13" descr="C:\Documents and Settings\Kate\Local Settings\Temporary Internet Files\Content.IE5\U5AVPR99\MC900339838[1].wmf"/>
          <p:cNvPicPr>
            <a:picLocks noChangeAspect="1" noChangeArrowheads="1"/>
          </p:cNvPicPr>
          <p:nvPr/>
        </p:nvPicPr>
        <p:blipFill>
          <a:blip r:embed="rId12" cstate="print"/>
          <a:srcRect/>
          <a:stretch>
            <a:fillRect/>
          </a:stretch>
        </p:blipFill>
        <p:spPr bwMode="auto">
          <a:xfrm>
            <a:off x="1115616" y="5517232"/>
            <a:ext cx="928116" cy="770839"/>
          </a:xfrm>
          <a:prstGeom prst="rect">
            <a:avLst/>
          </a:prstGeom>
          <a:noFill/>
        </p:spPr>
      </p:pic>
      <p:pic>
        <p:nvPicPr>
          <p:cNvPr id="5134" name="Picture 14" descr="C:\Documents and Settings\Kate\Local Settings\Temporary Internet Files\Content.IE5\F0D2PL6E\MC900237561[1].wmf"/>
          <p:cNvPicPr>
            <a:picLocks noChangeAspect="1" noChangeArrowheads="1"/>
          </p:cNvPicPr>
          <p:nvPr/>
        </p:nvPicPr>
        <p:blipFill>
          <a:blip r:embed="rId13" cstate="print"/>
          <a:srcRect/>
          <a:stretch>
            <a:fillRect/>
          </a:stretch>
        </p:blipFill>
        <p:spPr bwMode="auto">
          <a:xfrm>
            <a:off x="2771800" y="692696"/>
            <a:ext cx="2293545" cy="1099996"/>
          </a:xfrm>
          <a:prstGeom prst="rect">
            <a:avLst/>
          </a:prstGeom>
          <a:noFill/>
        </p:spPr>
      </p:pic>
      <p:sp>
        <p:nvSpPr>
          <p:cNvPr id="15" name="TextBox 14"/>
          <p:cNvSpPr txBox="1"/>
          <p:nvPr/>
        </p:nvSpPr>
        <p:spPr>
          <a:xfrm>
            <a:off x="2123728" y="2492896"/>
            <a:ext cx="5040560"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Expressive arts and Design</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descr="http://www.clipartheaven.com/clipart/international/africa/man_&amp;_child_dancing.gif"/>
          <p:cNvPicPr>
            <a:picLocks noChangeAspect="1" noChangeArrowheads="1"/>
          </p:cNvPicPr>
          <p:nvPr/>
        </p:nvPicPr>
        <p:blipFill>
          <a:blip r:embed="rId14" cstate="print"/>
          <a:srcRect/>
          <a:stretch>
            <a:fillRect/>
          </a:stretch>
        </p:blipFill>
        <p:spPr bwMode="auto">
          <a:xfrm>
            <a:off x="1115616" y="620688"/>
            <a:ext cx="988917" cy="177281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36712"/>
            <a:ext cx="3816424" cy="41549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rPr>
              <a:t>This area of learning splits into 2 sub headings:</a:t>
            </a:r>
          </a:p>
          <a:p>
            <a:endPar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a:buFont typeface="Arial" pitchFamily="34" charset="0"/>
              <a:buChar char="•"/>
            </a:pPr>
            <a:r>
              <a:rPr lang="en-GB" sz="1400" b="1" dirty="0" smtClean="0">
                <a:solidFill>
                  <a:schemeClr val="accent1">
                    <a:lumMod val="75000"/>
                  </a:schemeClr>
                </a:solidFill>
              </a:rPr>
              <a:t>Exploring and using media and materials </a:t>
            </a:r>
            <a:r>
              <a:rPr lang="en-GB" sz="1400" dirty="0" smtClean="0">
                <a:solidFill>
                  <a:schemeClr val="tx1"/>
                </a:solidFill>
              </a:rPr>
              <a:t>includes how children respond to music and sound and how they experiment with different resources for making marks, both in 3d and 2d.</a:t>
            </a:r>
          </a:p>
          <a:p>
            <a:pPr>
              <a:buFont typeface="Arial" pitchFamily="34" charset="0"/>
              <a:buChar char="•"/>
            </a:pPr>
            <a:r>
              <a:rPr lang="en-GB" sz="1400" b="1" dirty="0" smtClean="0">
                <a:solidFill>
                  <a:schemeClr val="accent1">
                    <a:lumMod val="75000"/>
                  </a:schemeClr>
                </a:solidFill>
              </a:rPr>
              <a:t>Being imaginative </a:t>
            </a:r>
            <a:r>
              <a:rPr lang="en-GB" sz="1400" dirty="0" smtClean="0">
                <a:solidFill>
                  <a:schemeClr val="tx1"/>
                </a:solidFill>
              </a:rPr>
              <a:t>is about how children pretend one object represents another and how they develop make believe play by pretending and role play.  They will develop to represent their own ideas, thoughts and feelings through a variety of different media, using available resources to create props to enhance their play.</a:t>
            </a:r>
          </a:p>
        </p:txBody>
      </p:sp>
      <p:sp>
        <p:nvSpPr>
          <p:cNvPr id="4" name="5-Point Star 3"/>
          <p:cNvSpPr/>
          <p:nvPr/>
        </p:nvSpPr>
        <p:spPr>
          <a:xfrm>
            <a:off x="5580112" y="692696"/>
            <a:ext cx="2016224" cy="11521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CD</a:t>
            </a:r>
            <a:endParaRPr lang="en-US" dirty="0"/>
          </a:p>
        </p:txBody>
      </p:sp>
      <p:sp>
        <p:nvSpPr>
          <p:cNvPr id="5" name="TextBox 4"/>
          <p:cNvSpPr txBox="1"/>
          <p:nvPr/>
        </p:nvSpPr>
        <p:spPr>
          <a:xfrm>
            <a:off x="4932040" y="2276872"/>
            <a:ext cx="3528392" cy="36625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rPr>
              <a:t>      Activities at home</a:t>
            </a:r>
          </a:p>
          <a:p>
            <a:endParaRPr lang="en-GB" dirty="0" smtClean="0"/>
          </a:p>
          <a:p>
            <a:r>
              <a:rPr lang="en-GB" sz="1400" dirty="0" smtClean="0"/>
              <a:t>Be prepared to be the passenger on your child’s train or accompanying her on a mission to save the planet</a:t>
            </a:r>
          </a:p>
          <a:p>
            <a:endParaRPr lang="en-GB" sz="1400" dirty="0" smtClean="0"/>
          </a:p>
          <a:p>
            <a:r>
              <a:rPr lang="en-GB" sz="1400" dirty="0" smtClean="0"/>
              <a:t>Raid the cupboards for materials: pasta and rice for shakers, cardboard tubes and boxes for models</a:t>
            </a:r>
          </a:p>
          <a:p>
            <a:endParaRPr lang="en-GB" sz="1400" dirty="0" smtClean="0"/>
          </a:p>
          <a:p>
            <a:r>
              <a:rPr lang="en-GB" sz="1400" dirty="0" smtClean="0"/>
              <a:t>Visit charity shops for exciting dressing up clothes</a:t>
            </a:r>
          </a:p>
          <a:p>
            <a:endParaRPr lang="en-GB" sz="1400" dirty="0" smtClean="0"/>
          </a:p>
          <a:p>
            <a:r>
              <a:rPr lang="en-GB" sz="1400" dirty="0" smtClean="0"/>
              <a:t>Make some </a:t>
            </a:r>
            <a:r>
              <a:rPr lang="en-GB" sz="1400" dirty="0" err="1" smtClean="0"/>
              <a:t>gloopy</a:t>
            </a:r>
            <a:r>
              <a:rPr lang="en-GB" sz="1400" dirty="0" smtClean="0"/>
              <a:t> paint from flour, water and some food colouring.</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small (2).JPG"/>
          <p:cNvPicPr>
            <a:picLocks noChangeAspect="1"/>
          </p:cNvPicPr>
          <p:nvPr/>
        </p:nvPicPr>
        <p:blipFill>
          <a:blip r:embed="rId2" cstate="print"/>
          <a:stretch>
            <a:fillRect/>
          </a:stretch>
        </p:blipFill>
        <p:spPr>
          <a:xfrm>
            <a:off x="3851920" y="836712"/>
            <a:ext cx="1267968" cy="1353312"/>
          </a:xfrm>
          <a:prstGeom prst="rect">
            <a:avLst/>
          </a:prstGeom>
        </p:spPr>
      </p:pic>
      <p:sp>
        <p:nvSpPr>
          <p:cNvPr id="3" name="TextBox 2"/>
          <p:cNvSpPr txBox="1"/>
          <p:nvPr/>
        </p:nvSpPr>
        <p:spPr>
          <a:xfrm>
            <a:off x="899592" y="2564904"/>
            <a:ext cx="7488832"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Parent’s guide to the (revised)</a:t>
            </a:r>
          </a:p>
          <a:p>
            <a:r>
              <a:rPr lang="en-GB"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Early Years Foundation Stage (EYFS)</a:t>
            </a:r>
          </a:p>
          <a:p>
            <a:endParaRPr lang="en-GB"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en-GB"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This guide outlines the different areas of learning as well as suggestions for ways to help your child at home</a:t>
            </a: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algn="ctr"/>
            <a:endPar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GB" sz="2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Most importantly you should have fun and play together!</a:t>
            </a:r>
            <a:endParaRPr lang="en-US"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3312368" cy="569386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This area of learning</a:t>
            </a:r>
            <a:endParaRPr lang="en-US" sz="2000" dirty="0" smtClean="0"/>
          </a:p>
          <a:p>
            <a:r>
              <a:rPr lang="en-US" dirty="0" smtClean="0"/>
              <a:t> </a:t>
            </a:r>
            <a:r>
              <a:rPr lang="en-GB"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is split into 3 sub heading:</a:t>
            </a:r>
          </a:p>
          <a:p>
            <a:pPr>
              <a:buFont typeface="Arial" pitchFamily="34" charset="0"/>
              <a:buChar char="•"/>
            </a:pPr>
            <a:r>
              <a:rPr lang="en-GB" sz="1400" b="1" dirty="0" smtClean="0">
                <a:solidFill>
                  <a:schemeClr val="accent1">
                    <a:lumMod val="75000"/>
                  </a:schemeClr>
                </a:solidFill>
              </a:rPr>
              <a:t>Listening and attention </a:t>
            </a:r>
            <a:r>
              <a:rPr lang="en-GB" sz="1400" dirty="0" smtClean="0"/>
              <a:t>: </a:t>
            </a:r>
            <a:r>
              <a:rPr lang="en-GB" sz="1200" dirty="0" smtClean="0"/>
              <a:t>is about how </a:t>
            </a:r>
            <a:r>
              <a:rPr lang="en-US" sz="1200" dirty="0" smtClean="0"/>
              <a:t>children listen attentively in a range of situations. </a:t>
            </a:r>
          </a:p>
          <a:p>
            <a:r>
              <a:rPr lang="en-US" sz="1200" dirty="0" smtClean="0"/>
              <a:t>They listen to stories, and respond to what they hear with relevant comments, gurgles, gestures, questions or actions. They give their attention to what others say and respond appropriately (which may be smiling, laughing, crying, moving away  or more  eloquently as they grow older)</a:t>
            </a:r>
            <a:endParaRPr lang="en-GB" sz="1200" dirty="0" smtClean="0"/>
          </a:p>
          <a:p>
            <a:pPr>
              <a:buFont typeface="Arial" pitchFamily="34" charset="0"/>
              <a:buChar char="•"/>
            </a:pPr>
            <a:r>
              <a:rPr lang="en-GB" sz="1400" b="1" dirty="0" err="1" smtClean="0">
                <a:solidFill>
                  <a:schemeClr val="accent1">
                    <a:lumMod val="75000"/>
                  </a:schemeClr>
                </a:solidFill>
              </a:rPr>
              <a:t>Undertsanding</a:t>
            </a:r>
            <a:r>
              <a:rPr lang="en-GB" sz="1200" dirty="0" smtClean="0"/>
              <a:t>: </a:t>
            </a:r>
            <a:r>
              <a:rPr lang="en-US" sz="1200" dirty="0" smtClean="0"/>
              <a:t>is about how children respond to and follow sentences, instruction or questions. How they respond to </a:t>
            </a:r>
            <a:r>
              <a:rPr lang="en-US" sz="1200" dirty="0" err="1" smtClean="0"/>
              <a:t>humour</a:t>
            </a:r>
            <a:r>
              <a:rPr lang="en-US" sz="1200" dirty="0" smtClean="0"/>
              <a:t>, begin to understand ‘how’ and ‘why’</a:t>
            </a:r>
            <a:endParaRPr lang="en-GB" sz="1200" dirty="0" smtClean="0"/>
          </a:p>
          <a:p>
            <a:pPr>
              <a:buFont typeface="Arial" pitchFamily="34" charset="0"/>
              <a:buChar char="•"/>
            </a:pPr>
            <a:r>
              <a:rPr lang="en-GB" sz="1400" b="1" dirty="0" smtClean="0">
                <a:solidFill>
                  <a:schemeClr val="accent1">
                    <a:lumMod val="75000"/>
                  </a:schemeClr>
                </a:solidFill>
              </a:rPr>
              <a:t>Speaking</a:t>
            </a:r>
            <a:r>
              <a:rPr lang="en-GB" sz="1400" dirty="0" smtClean="0"/>
              <a:t>  </a:t>
            </a:r>
            <a:r>
              <a:rPr lang="en-GB" sz="1200" dirty="0" smtClean="0"/>
              <a:t>is how </a:t>
            </a:r>
            <a:r>
              <a:rPr lang="en-US" sz="1200" dirty="0" smtClean="0"/>
              <a:t>children express themselves effectively, showing awareness of listeners’ needs. They develop their own narratives and explanations by connecting ideas or events </a:t>
            </a:r>
            <a:endParaRPr lang="en-GB" sz="1200" dirty="0" smtClean="0"/>
          </a:p>
          <a:p>
            <a:endParaRPr lang="en-GB" dirty="0"/>
          </a:p>
          <a:p>
            <a:endParaRPr lang="en-US" dirty="0"/>
          </a:p>
        </p:txBody>
      </p:sp>
      <p:sp>
        <p:nvSpPr>
          <p:cNvPr id="3" name="5-Point Star 2"/>
          <p:cNvSpPr/>
          <p:nvPr/>
        </p:nvSpPr>
        <p:spPr>
          <a:xfrm>
            <a:off x="5292080" y="548680"/>
            <a:ext cx="2376264" cy="11521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CL</a:t>
            </a:r>
            <a:endParaRPr lang="en-US" sz="2800" dirty="0"/>
          </a:p>
        </p:txBody>
      </p:sp>
      <p:sp>
        <p:nvSpPr>
          <p:cNvPr id="4" name="TextBox 3"/>
          <p:cNvSpPr txBox="1"/>
          <p:nvPr/>
        </p:nvSpPr>
        <p:spPr>
          <a:xfrm>
            <a:off x="4644008" y="2132856"/>
            <a:ext cx="3672408" cy="427809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Activities at Home</a:t>
            </a:r>
          </a:p>
          <a:p>
            <a:r>
              <a:rPr lang="en-GB" dirty="0" smtClean="0">
                <a:solidFill>
                  <a:schemeClr val="tx1"/>
                </a:solidFill>
              </a:rPr>
              <a:t>Read stories</a:t>
            </a:r>
          </a:p>
          <a:p>
            <a:endParaRPr lang="en-GB" dirty="0" smtClean="0">
              <a:solidFill>
                <a:schemeClr val="tx1"/>
              </a:solidFill>
            </a:endParaRPr>
          </a:p>
          <a:p>
            <a:r>
              <a:rPr lang="en-GB" dirty="0" smtClean="0">
                <a:solidFill>
                  <a:schemeClr val="tx1"/>
                </a:solidFill>
              </a:rPr>
              <a:t>Give children clear direction</a:t>
            </a:r>
          </a:p>
          <a:p>
            <a:endParaRPr lang="en-GB" dirty="0" smtClean="0">
              <a:solidFill>
                <a:schemeClr val="tx1"/>
              </a:solidFill>
            </a:endParaRPr>
          </a:p>
          <a:p>
            <a:r>
              <a:rPr lang="en-GB" dirty="0" smtClean="0">
                <a:solidFill>
                  <a:schemeClr val="tx1"/>
                </a:solidFill>
              </a:rPr>
              <a:t>Talk things through together</a:t>
            </a:r>
          </a:p>
          <a:p>
            <a:endParaRPr lang="en-GB" dirty="0">
              <a:solidFill>
                <a:schemeClr val="tx1"/>
              </a:solidFill>
            </a:endParaRPr>
          </a:p>
          <a:p>
            <a:r>
              <a:rPr lang="en-GB" dirty="0" smtClean="0">
                <a:solidFill>
                  <a:schemeClr val="tx1"/>
                </a:solidFill>
              </a:rPr>
              <a:t>Talk about the story, looking at pictures (for babies texture books are good)</a:t>
            </a:r>
          </a:p>
          <a:p>
            <a:endParaRPr lang="en-GB" dirty="0">
              <a:solidFill>
                <a:schemeClr val="tx1"/>
              </a:solidFill>
            </a:endParaRPr>
          </a:p>
          <a:p>
            <a:r>
              <a:rPr lang="en-GB" dirty="0" smtClean="0">
                <a:solidFill>
                  <a:schemeClr val="tx1"/>
                </a:solidFill>
              </a:rPr>
              <a:t>Chat, talk, whisper, sing with your child</a:t>
            </a:r>
          </a:p>
          <a:p>
            <a:endParaRPr lang="en-US"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gram Files\Microsoft Office\MEDIA\CAGCAT10\j0286034.wmf"/>
          <p:cNvPicPr>
            <a:picLocks noChangeAspect="1" noChangeArrowheads="1"/>
          </p:cNvPicPr>
          <p:nvPr/>
        </p:nvPicPr>
        <p:blipFill>
          <a:blip r:embed="rId2" cstate="print"/>
          <a:srcRect/>
          <a:stretch>
            <a:fillRect/>
          </a:stretch>
        </p:blipFill>
        <p:spPr bwMode="auto">
          <a:xfrm>
            <a:off x="755576" y="5373216"/>
            <a:ext cx="918972" cy="885139"/>
          </a:xfrm>
          <a:prstGeom prst="rect">
            <a:avLst/>
          </a:prstGeom>
          <a:noFill/>
        </p:spPr>
      </p:pic>
      <p:pic>
        <p:nvPicPr>
          <p:cNvPr id="2051" name="Picture 3" descr="C:\Documents and Settings\Kate\Local Settings\Temporary Internet Files\Content.IE5\F0D2PL6E\MC900091315[1].wmf"/>
          <p:cNvPicPr>
            <a:picLocks noChangeAspect="1" noChangeArrowheads="1"/>
          </p:cNvPicPr>
          <p:nvPr/>
        </p:nvPicPr>
        <p:blipFill>
          <a:blip r:embed="rId3" cstate="print"/>
          <a:srcRect/>
          <a:stretch>
            <a:fillRect/>
          </a:stretch>
        </p:blipFill>
        <p:spPr bwMode="auto">
          <a:xfrm>
            <a:off x="395536" y="2852936"/>
            <a:ext cx="1728192" cy="1766150"/>
          </a:xfrm>
          <a:prstGeom prst="rect">
            <a:avLst/>
          </a:prstGeom>
          <a:noFill/>
        </p:spPr>
      </p:pic>
      <p:pic>
        <p:nvPicPr>
          <p:cNvPr id="2052" name="Picture 4" descr="C:\Documents and Settings\Kate\Local Settings\Temporary Internet Files\Content.IE5\U5AVPR99\MC900438129[1].wmf"/>
          <p:cNvPicPr>
            <a:picLocks noChangeAspect="1" noChangeArrowheads="1"/>
          </p:cNvPicPr>
          <p:nvPr/>
        </p:nvPicPr>
        <p:blipFill>
          <a:blip r:embed="rId4" cstate="print"/>
          <a:srcRect/>
          <a:stretch>
            <a:fillRect/>
          </a:stretch>
        </p:blipFill>
        <p:spPr bwMode="auto">
          <a:xfrm>
            <a:off x="2627784" y="4509120"/>
            <a:ext cx="1892300" cy="1755775"/>
          </a:xfrm>
          <a:prstGeom prst="rect">
            <a:avLst/>
          </a:prstGeom>
          <a:noFill/>
        </p:spPr>
      </p:pic>
      <p:pic>
        <p:nvPicPr>
          <p:cNvPr id="2053" name="Picture 5" descr="C:\Documents and Settings\Kate\Local Settings\Temporary Internet Files\Content.IE5\YWPAC1UB\MC900056292[1].wmf"/>
          <p:cNvPicPr>
            <a:picLocks noChangeAspect="1" noChangeArrowheads="1"/>
          </p:cNvPicPr>
          <p:nvPr/>
        </p:nvPicPr>
        <p:blipFill>
          <a:blip r:embed="rId5" cstate="print"/>
          <a:srcRect/>
          <a:stretch>
            <a:fillRect/>
          </a:stretch>
        </p:blipFill>
        <p:spPr bwMode="auto">
          <a:xfrm>
            <a:off x="6804248" y="332656"/>
            <a:ext cx="1809598" cy="1682496"/>
          </a:xfrm>
          <a:prstGeom prst="rect">
            <a:avLst/>
          </a:prstGeom>
          <a:noFill/>
        </p:spPr>
      </p:pic>
      <p:pic>
        <p:nvPicPr>
          <p:cNvPr id="2054" name="Picture 6" descr="C:\Documents and Settings\Kate\Local Settings\Temporary Internet Files\Content.IE5\YWPAC1UB\MC900383592[1].wmf"/>
          <p:cNvPicPr>
            <a:picLocks noChangeAspect="1" noChangeArrowheads="1"/>
          </p:cNvPicPr>
          <p:nvPr/>
        </p:nvPicPr>
        <p:blipFill>
          <a:blip r:embed="rId6" cstate="print"/>
          <a:srcRect/>
          <a:stretch>
            <a:fillRect/>
          </a:stretch>
        </p:blipFill>
        <p:spPr bwMode="auto">
          <a:xfrm>
            <a:off x="7164288" y="2276872"/>
            <a:ext cx="1377987" cy="1643704"/>
          </a:xfrm>
          <a:prstGeom prst="rect">
            <a:avLst/>
          </a:prstGeom>
          <a:noFill/>
        </p:spPr>
      </p:pic>
      <p:pic>
        <p:nvPicPr>
          <p:cNvPr id="2056" name="Picture 8" descr="C:\Documents and Settings\Kate\Local Settings\Temporary Internet Files\Content.IE5\TMBTE8RQ\MC900438591[1].jpg"/>
          <p:cNvPicPr>
            <a:picLocks noChangeAspect="1" noChangeArrowheads="1"/>
          </p:cNvPicPr>
          <p:nvPr/>
        </p:nvPicPr>
        <p:blipFill>
          <a:blip r:embed="rId7" cstate="print"/>
          <a:srcRect/>
          <a:stretch>
            <a:fillRect/>
          </a:stretch>
        </p:blipFill>
        <p:spPr bwMode="auto">
          <a:xfrm>
            <a:off x="7164288" y="4581128"/>
            <a:ext cx="1296144" cy="1727095"/>
          </a:xfrm>
          <a:prstGeom prst="rect">
            <a:avLst/>
          </a:prstGeom>
          <a:noFill/>
        </p:spPr>
      </p:pic>
      <p:pic>
        <p:nvPicPr>
          <p:cNvPr id="2057" name="Picture 9" descr="C:\Documents and Settings\Kate\Local Settings\Temporary Internet Files\Content.IE5\U5AVPR99\MC900116334[1].wmf"/>
          <p:cNvPicPr>
            <a:picLocks noChangeAspect="1" noChangeArrowheads="1"/>
          </p:cNvPicPr>
          <p:nvPr/>
        </p:nvPicPr>
        <p:blipFill>
          <a:blip r:embed="rId8" cstate="print"/>
          <a:srcRect/>
          <a:stretch>
            <a:fillRect/>
          </a:stretch>
        </p:blipFill>
        <p:spPr bwMode="auto">
          <a:xfrm>
            <a:off x="467544" y="836712"/>
            <a:ext cx="1464869" cy="1831543"/>
          </a:xfrm>
          <a:prstGeom prst="rect">
            <a:avLst/>
          </a:prstGeom>
          <a:noFill/>
        </p:spPr>
      </p:pic>
      <p:pic>
        <p:nvPicPr>
          <p:cNvPr id="2058" name="Picture 10" descr="C:\Documents and Settings\Kate\Local Settings\Temporary Internet Files\Content.IE5\U5AVPR99\MC900433821[1].png"/>
          <p:cNvPicPr>
            <a:picLocks noChangeAspect="1" noChangeArrowheads="1"/>
          </p:cNvPicPr>
          <p:nvPr/>
        </p:nvPicPr>
        <p:blipFill>
          <a:blip r:embed="rId9" cstate="print"/>
          <a:srcRect/>
          <a:stretch>
            <a:fillRect/>
          </a:stretch>
        </p:blipFill>
        <p:spPr bwMode="auto">
          <a:xfrm>
            <a:off x="5076056" y="4797152"/>
            <a:ext cx="1612548" cy="1612548"/>
          </a:xfrm>
          <a:prstGeom prst="rect">
            <a:avLst/>
          </a:prstGeom>
          <a:noFill/>
        </p:spPr>
      </p:pic>
      <p:pic>
        <p:nvPicPr>
          <p:cNvPr id="2060" name="Picture 12" descr="C:\Documents and Settings\Kate\Local Settings\Temporary Internet Files\Content.IE5\TMBTE8RQ\MC900318986[1].wmf"/>
          <p:cNvPicPr>
            <a:picLocks noChangeAspect="1" noChangeArrowheads="1"/>
          </p:cNvPicPr>
          <p:nvPr/>
        </p:nvPicPr>
        <p:blipFill>
          <a:blip r:embed="rId10" cstate="print"/>
          <a:srcRect/>
          <a:stretch>
            <a:fillRect/>
          </a:stretch>
        </p:blipFill>
        <p:spPr bwMode="auto">
          <a:xfrm>
            <a:off x="2195736" y="620688"/>
            <a:ext cx="1008112" cy="1652941"/>
          </a:xfrm>
          <a:prstGeom prst="rect">
            <a:avLst/>
          </a:prstGeom>
          <a:noFill/>
        </p:spPr>
      </p:pic>
      <p:pic>
        <p:nvPicPr>
          <p:cNvPr id="2061" name="Picture 13" descr="C:\Documents and Settings\Kate\Local Settings\Temporary Internet Files\Content.IE5\F0D2PL6E\MC910217306[1].wmf"/>
          <p:cNvPicPr>
            <a:picLocks noChangeAspect="1" noChangeArrowheads="1"/>
          </p:cNvPicPr>
          <p:nvPr/>
        </p:nvPicPr>
        <p:blipFill>
          <a:blip r:embed="rId11" cstate="print"/>
          <a:srcRect/>
          <a:stretch>
            <a:fillRect/>
          </a:stretch>
        </p:blipFill>
        <p:spPr bwMode="auto">
          <a:xfrm>
            <a:off x="3563888" y="548680"/>
            <a:ext cx="1444334" cy="1512168"/>
          </a:xfrm>
          <a:prstGeom prst="rect">
            <a:avLst/>
          </a:prstGeom>
          <a:noFill/>
        </p:spPr>
      </p:pic>
      <p:pic>
        <p:nvPicPr>
          <p:cNvPr id="2062" name="Picture 14" descr="C:\Documents and Settings\Kate\Local Settings\Temporary Internet Files\Content.IE5\TMBTE8RQ\MM900283654[1].gif"/>
          <p:cNvPicPr>
            <a:picLocks noChangeAspect="1" noChangeArrowheads="1" noCrop="1"/>
          </p:cNvPicPr>
          <p:nvPr/>
        </p:nvPicPr>
        <p:blipFill>
          <a:blip r:embed="rId12" cstate="print"/>
          <a:srcRect/>
          <a:stretch>
            <a:fillRect/>
          </a:stretch>
        </p:blipFill>
        <p:spPr bwMode="auto">
          <a:xfrm>
            <a:off x="5148064" y="548680"/>
            <a:ext cx="1261740" cy="1368152"/>
          </a:xfrm>
          <a:prstGeom prst="rect">
            <a:avLst/>
          </a:prstGeom>
          <a:noFill/>
        </p:spPr>
      </p:pic>
      <p:sp>
        <p:nvSpPr>
          <p:cNvPr id="15" name="TextBox 14"/>
          <p:cNvSpPr txBox="1"/>
          <p:nvPr/>
        </p:nvSpPr>
        <p:spPr>
          <a:xfrm>
            <a:off x="1979712" y="2420888"/>
            <a:ext cx="5184576" cy="201100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 Social, Emotional Development</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Point Star 2"/>
          <p:cNvSpPr/>
          <p:nvPr/>
        </p:nvSpPr>
        <p:spPr>
          <a:xfrm>
            <a:off x="5580112" y="620688"/>
            <a:ext cx="2448272" cy="10801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PSED</a:t>
            </a:r>
            <a:endParaRPr lang="en-US" sz="2000" dirty="0"/>
          </a:p>
        </p:txBody>
      </p:sp>
      <p:sp>
        <p:nvSpPr>
          <p:cNvPr id="4" name="TextBox 3"/>
          <p:cNvSpPr txBox="1"/>
          <p:nvPr/>
        </p:nvSpPr>
        <p:spPr>
          <a:xfrm>
            <a:off x="971600" y="1268760"/>
            <a:ext cx="3888432" cy="437042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This area of learning splits into 3 sub headings:</a:t>
            </a:r>
          </a:p>
          <a:p>
            <a:endParaRPr lang="en-GB" dirty="0" smtClean="0"/>
          </a:p>
          <a:p>
            <a:pPr>
              <a:buFont typeface="Arial" pitchFamily="34" charset="0"/>
              <a:buChar char="•"/>
            </a:pPr>
            <a:r>
              <a:rPr lang="en-GB" sz="1400" b="1" dirty="0" smtClean="0">
                <a:solidFill>
                  <a:schemeClr val="accent1">
                    <a:lumMod val="75000"/>
                  </a:schemeClr>
                </a:solidFill>
              </a:rPr>
              <a:t>Making relationsh</a:t>
            </a:r>
            <a:r>
              <a:rPr lang="en-GB" sz="1400" dirty="0" smtClean="0">
                <a:solidFill>
                  <a:schemeClr val="accent1">
                    <a:lumMod val="75000"/>
                  </a:schemeClr>
                </a:solidFill>
              </a:rPr>
              <a:t>ips</a:t>
            </a:r>
            <a:r>
              <a:rPr lang="en-GB" dirty="0" smtClean="0"/>
              <a:t> : </a:t>
            </a:r>
            <a:r>
              <a:rPr lang="en-GB" sz="1200" dirty="0" smtClean="0"/>
              <a:t>is about how a child plays alongside others, taking turns and showing sensitivity to the needs of others; showing affection and enjoying social interaction</a:t>
            </a:r>
            <a:r>
              <a:rPr lang="en-GB" dirty="0" smtClean="0"/>
              <a:t>.</a:t>
            </a:r>
          </a:p>
          <a:p>
            <a:pPr>
              <a:buFont typeface="Arial" pitchFamily="34" charset="0"/>
              <a:buChar char="•"/>
            </a:pPr>
            <a:r>
              <a:rPr lang="en-GB" sz="1400" b="1" dirty="0" smtClean="0">
                <a:solidFill>
                  <a:schemeClr val="accent1">
                    <a:lumMod val="75000"/>
                  </a:schemeClr>
                </a:solidFill>
              </a:rPr>
              <a:t>Self-confidence and self-awareness </a:t>
            </a:r>
            <a:r>
              <a:rPr lang="en-GB" sz="1200" dirty="0" smtClean="0">
                <a:solidFill>
                  <a:schemeClr val="tx1"/>
                </a:solidFill>
              </a:rPr>
              <a:t>is about how we support the child to become confident and active learners, happy to express their own preferences and act independently in the setting.</a:t>
            </a:r>
            <a:endParaRPr lang="en-GB" sz="1400" b="1" dirty="0" smtClean="0">
              <a:solidFill>
                <a:schemeClr val="accent1">
                  <a:lumMod val="75000"/>
                </a:schemeClr>
              </a:solidFill>
            </a:endParaRPr>
          </a:p>
          <a:p>
            <a:pPr>
              <a:buFont typeface="Arial" pitchFamily="34" charset="0"/>
              <a:buChar char="•"/>
            </a:pPr>
            <a:r>
              <a:rPr lang="en-GB" sz="1400" b="1" dirty="0" smtClean="0">
                <a:solidFill>
                  <a:schemeClr val="accent1">
                    <a:lumMod val="75000"/>
                  </a:schemeClr>
                </a:solidFill>
              </a:rPr>
              <a:t>Managing feelings and behaviour </a:t>
            </a:r>
            <a:r>
              <a:rPr lang="en-GB" sz="1200" dirty="0" smtClean="0">
                <a:solidFill>
                  <a:schemeClr val="tx1"/>
                </a:solidFill>
              </a:rPr>
              <a:t>examines how children care for one another, responding their own feelings and to those of others. It is about how they function in a community, as a group, yet still retaining their own identity. They understand their are rules and boundaries and why they are in place.</a:t>
            </a:r>
            <a:endParaRPr lang="en-GB" sz="1400" b="1" dirty="0">
              <a:solidFill>
                <a:schemeClr val="accent1">
                  <a:lumMod val="75000"/>
                </a:schemeClr>
              </a:solidFill>
            </a:endParaRPr>
          </a:p>
        </p:txBody>
      </p:sp>
      <p:sp>
        <p:nvSpPr>
          <p:cNvPr id="5" name="TextBox 4"/>
          <p:cNvSpPr txBox="1"/>
          <p:nvPr/>
        </p:nvSpPr>
        <p:spPr>
          <a:xfrm>
            <a:off x="5076056" y="2204864"/>
            <a:ext cx="3384376"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rPr>
              <a:t>Activities at home</a:t>
            </a:r>
          </a:p>
          <a:p>
            <a:endParaRPr lang="en-GB" dirty="0" smtClean="0"/>
          </a:p>
          <a:p>
            <a:r>
              <a:rPr lang="en-GB" sz="1400" dirty="0" smtClean="0"/>
              <a:t>Play games to encourage taking turns and sharing</a:t>
            </a:r>
          </a:p>
          <a:p>
            <a:endParaRPr lang="en-GB" sz="1400" dirty="0" smtClean="0"/>
          </a:p>
          <a:p>
            <a:r>
              <a:rPr lang="en-GB" sz="1400" dirty="0" smtClean="0"/>
              <a:t>Talk about how things make you and your child feel. Encourage them to think about how their actions might make others feel.</a:t>
            </a:r>
          </a:p>
          <a:p>
            <a:endParaRPr lang="en-GB" sz="1400" dirty="0" smtClean="0"/>
          </a:p>
          <a:p>
            <a:r>
              <a:rPr lang="en-GB" sz="1400" dirty="0" smtClean="0"/>
              <a:t>Encourage independence by allowing self feeding, using appropriate cutlery</a:t>
            </a:r>
          </a:p>
          <a:p>
            <a:endParaRPr lang="en-GB" sz="1400" dirty="0" smtClean="0"/>
          </a:p>
          <a:p>
            <a:r>
              <a:rPr lang="en-GB" sz="1400" dirty="0" smtClean="0"/>
              <a:t>Praise your child as much as possible for the great things they do, however small.</a:t>
            </a:r>
          </a:p>
          <a:p>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Kate\Local Settings\Temporary Internet Files\Content.IE5\YWPAC1UB\MC900390934[1].wmf"/>
          <p:cNvPicPr>
            <a:picLocks noChangeAspect="1" noChangeArrowheads="1"/>
          </p:cNvPicPr>
          <p:nvPr/>
        </p:nvPicPr>
        <p:blipFill>
          <a:blip r:embed="rId2" cstate="print"/>
          <a:srcRect/>
          <a:stretch>
            <a:fillRect/>
          </a:stretch>
        </p:blipFill>
        <p:spPr bwMode="auto">
          <a:xfrm>
            <a:off x="7308304" y="4437112"/>
            <a:ext cx="1408176" cy="1822399"/>
          </a:xfrm>
          <a:prstGeom prst="rect">
            <a:avLst/>
          </a:prstGeom>
          <a:noFill/>
        </p:spPr>
      </p:pic>
      <p:pic>
        <p:nvPicPr>
          <p:cNvPr id="6147" name="Picture 3" descr="C:\Documents and Settings\Kate\Local Settings\Temporary Internet Files\Content.IE5\U5AVPR99\MC900391002[1].wmf"/>
          <p:cNvPicPr>
            <a:picLocks noChangeAspect="1" noChangeArrowheads="1"/>
          </p:cNvPicPr>
          <p:nvPr/>
        </p:nvPicPr>
        <p:blipFill>
          <a:blip r:embed="rId3" cstate="print"/>
          <a:srcRect/>
          <a:stretch>
            <a:fillRect/>
          </a:stretch>
        </p:blipFill>
        <p:spPr bwMode="auto">
          <a:xfrm>
            <a:off x="683568" y="5013176"/>
            <a:ext cx="904574" cy="1368152"/>
          </a:xfrm>
          <a:prstGeom prst="rect">
            <a:avLst/>
          </a:prstGeom>
          <a:noFill/>
        </p:spPr>
      </p:pic>
      <p:pic>
        <p:nvPicPr>
          <p:cNvPr id="6148" name="Picture 4" descr="C:\Documents and Settings\Kate\Local Settings\Temporary Internet Files\Content.IE5\U5AVPR99\MC900086184[1].wmf"/>
          <p:cNvPicPr>
            <a:picLocks noChangeAspect="1" noChangeArrowheads="1"/>
          </p:cNvPicPr>
          <p:nvPr/>
        </p:nvPicPr>
        <p:blipFill>
          <a:blip r:embed="rId4" cstate="print"/>
          <a:srcRect/>
          <a:stretch>
            <a:fillRect/>
          </a:stretch>
        </p:blipFill>
        <p:spPr bwMode="auto">
          <a:xfrm>
            <a:off x="251520" y="980728"/>
            <a:ext cx="1759730" cy="1622749"/>
          </a:xfrm>
          <a:prstGeom prst="rect">
            <a:avLst/>
          </a:prstGeom>
          <a:noFill/>
        </p:spPr>
      </p:pic>
      <p:pic>
        <p:nvPicPr>
          <p:cNvPr id="6149" name="Picture 5" descr="C:\Documents and Settings\Kate\Local Settings\Temporary Internet Files\Content.IE5\YWPAC1UB\MC900432594[1].png"/>
          <p:cNvPicPr>
            <a:picLocks noChangeAspect="1" noChangeArrowheads="1"/>
          </p:cNvPicPr>
          <p:nvPr/>
        </p:nvPicPr>
        <p:blipFill>
          <a:blip r:embed="rId5" cstate="print"/>
          <a:srcRect/>
          <a:stretch>
            <a:fillRect/>
          </a:stretch>
        </p:blipFill>
        <p:spPr bwMode="auto">
          <a:xfrm>
            <a:off x="7236296" y="2852936"/>
            <a:ext cx="1584176" cy="1584176"/>
          </a:xfrm>
          <a:prstGeom prst="rect">
            <a:avLst/>
          </a:prstGeom>
          <a:noFill/>
        </p:spPr>
      </p:pic>
      <p:pic>
        <p:nvPicPr>
          <p:cNvPr id="6150" name="Picture 6" descr="C:\Documents and Settings\Kate\Local Settings\Temporary Internet Files\Content.IE5\F0D2PL6E\MC900232051[1].wmf"/>
          <p:cNvPicPr>
            <a:picLocks noChangeAspect="1" noChangeArrowheads="1"/>
          </p:cNvPicPr>
          <p:nvPr/>
        </p:nvPicPr>
        <p:blipFill>
          <a:blip r:embed="rId6" cstate="print"/>
          <a:srcRect/>
          <a:stretch>
            <a:fillRect/>
          </a:stretch>
        </p:blipFill>
        <p:spPr bwMode="auto">
          <a:xfrm>
            <a:off x="6732240" y="476672"/>
            <a:ext cx="2014396" cy="2282982"/>
          </a:xfrm>
          <a:prstGeom prst="rect">
            <a:avLst/>
          </a:prstGeom>
          <a:noFill/>
        </p:spPr>
      </p:pic>
      <p:pic>
        <p:nvPicPr>
          <p:cNvPr id="6151" name="Picture 7" descr="C:\Documents and Settings\Kate\Local Settings\Temporary Internet Files\Content.IE5\F0D2PL6E\MM900283681[1].gif"/>
          <p:cNvPicPr>
            <a:picLocks noChangeAspect="1" noChangeArrowheads="1" noCrop="1"/>
          </p:cNvPicPr>
          <p:nvPr/>
        </p:nvPicPr>
        <p:blipFill>
          <a:blip r:embed="rId7" cstate="print"/>
          <a:srcRect/>
          <a:stretch>
            <a:fillRect/>
          </a:stretch>
        </p:blipFill>
        <p:spPr bwMode="auto">
          <a:xfrm>
            <a:off x="6228184" y="5085184"/>
            <a:ext cx="873192" cy="1152128"/>
          </a:xfrm>
          <a:prstGeom prst="rect">
            <a:avLst/>
          </a:prstGeom>
          <a:noFill/>
        </p:spPr>
      </p:pic>
      <p:pic>
        <p:nvPicPr>
          <p:cNvPr id="6152" name="Picture 8" descr="C:\Documents and Settings\Kate\Local Settings\Temporary Internet Files\Content.IE5\YWPAC1UB\MC900391038[1].wmf"/>
          <p:cNvPicPr>
            <a:picLocks noChangeAspect="1" noChangeArrowheads="1"/>
          </p:cNvPicPr>
          <p:nvPr/>
        </p:nvPicPr>
        <p:blipFill>
          <a:blip r:embed="rId8" cstate="print"/>
          <a:srcRect/>
          <a:stretch>
            <a:fillRect/>
          </a:stretch>
        </p:blipFill>
        <p:spPr bwMode="auto">
          <a:xfrm>
            <a:off x="6156176" y="764704"/>
            <a:ext cx="837590" cy="874166"/>
          </a:xfrm>
          <a:prstGeom prst="rect">
            <a:avLst/>
          </a:prstGeom>
          <a:noFill/>
        </p:spPr>
      </p:pic>
      <p:pic>
        <p:nvPicPr>
          <p:cNvPr id="6153" name="Picture 9" descr="C:\Documents and Settings\Kate\Local Settings\Temporary Internet Files\Content.IE5\F0D2PL6E\MC900001287[1].wmf"/>
          <p:cNvPicPr>
            <a:picLocks noChangeAspect="1" noChangeArrowheads="1"/>
          </p:cNvPicPr>
          <p:nvPr/>
        </p:nvPicPr>
        <p:blipFill>
          <a:blip r:embed="rId9" cstate="print"/>
          <a:srcRect/>
          <a:stretch>
            <a:fillRect/>
          </a:stretch>
        </p:blipFill>
        <p:spPr bwMode="auto">
          <a:xfrm>
            <a:off x="4283969" y="4881999"/>
            <a:ext cx="1584176" cy="1535244"/>
          </a:xfrm>
          <a:prstGeom prst="rect">
            <a:avLst/>
          </a:prstGeom>
          <a:noFill/>
        </p:spPr>
      </p:pic>
      <p:pic>
        <p:nvPicPr>
          <p:cNvPr id="6154" name="Picture 10" descr="C:\Documents and Settings\Kate\Local Settings\Temporary Internet Files\Content.IE5\YWPAC1UB\MC900001288[1].wmf"/>
          <p:cNvPicPr>
            <a:picLocks noChangeAspect="1" noChangeArrowheads="1"/>
          </p:cNvPicPr>
          <p:nvPr/>
        </p:nvPicPr>
        <p:blipFill>
          <a:blip r:embed="rId10" cstate="print"/>
          <a:srcRect/>
          <a:stretch>
            <a:fillRect/>
          </a:stretch>
        </p:blipFill>
        <p:spPr bwMode="auto">
          <a:xfrm>
            <a:off x="3275856" y="908720"/>
            <a:ext cx="1440159" cy="1360263"/>
          </a:xfrm>
          <a:prstGeom prst="rect">
            <a:avLst/>
          </a:prstGeom>
          <a:noFill/>
        </p:spPr>
      </p:pic>
      <p:pic>
        <p:nvPicPr>
          <p:cNvPr id="6155" name="Picture 11" descr="C:\Documents and Settings\Kate\Local Settings\Temporary Internet Files\Content.IE5\YWPAC1UB\MC900089694[1].wmf"/>
          <p:cNvPicPr>
            <a:picLocks noChangeAspect="1" noChangeArrowheads="1"/>
          </p:cNvPicPr>
          <p:nvPr/>
        </p:nvPicPr>
        <p:blipFill>
          <a:blip r:embed="rId11" cstate="print"/>
          <a:srcRect/>
          <a:stretch>
            <a:fillRect/>
          </a:stretch>
        </p:blipFill>
        <p:spPr bwMode="auto">
          <a:xfrm>
            <a:off x="2411760" y="4869160"/>
            <a:ext cx="1555614" cy="1434143"/>
          </a:xfrm>
          <a:prstGeom prst="rect">
            <a:avLst/>
          </a:prstGeom>
          <a:noFill/>
        </p:spPr>
      </p:pic>
      <p:pic>
        <p:nvPicPr>
          <p:cNvPr id="6156" name="Picture 12" descr="C:\Documents and Settings\Kate\Local Settings\Temporary Internet Files\Content.IE5\U5AVPR99\MM900040934[1].gif"/>
          <p:cNvPicPr>
            <a:picLocks noChangeAspect="1" noChangeArrowheads="1" noCrop="1"/>
          </p:cNvPicPr>
          <p:nvPr/>
        </p:nvPicPr>
        <p:blipFill>
          <a:blip r:embed="rId12" cstate="print"/>
          <a:srcRect/>
          <a:stretch>
            <a:fillRect/>
          </a:stretch>
        </p:blipFill>
        <p:spPr bwMode="auto">
          <a:xfrm>
            <a:off x="323528" y="4005064"/>
            <a:ext cx="1008112" cy="891471"/>
          </a:xfrm>
          <a:prstGeom prst="rect">
            <a:avLst/>
          </a:prstGeom>
          <a:noFill/>
        </p:spPr>
      </p:pic>
      <p:pic>
        <p:nvPicPr>
          <p:cNvPr id="6157" name="Picture 13" descr="C:\Documents and Settings\Kate\Local Settings\Temporary Internet Files\Content.IE5\TMBTE8RQ\MC900022239[1].wmf"/>
          <p:cNvPicPr>
            <a:picLocks noChangeAspect="1" noChangeArrowheads="1"/>
          </p:cNvPicPr>
          <p:nvPr/>
        </p:nvPicPr>
        <p:blipFill>
          <a:blip r:embed="rId13" cstate="print"/>
          <a:srcRect/>
          <a:stretch>
            <a:fillRect/>
          </a:stretch>
        </p:blipFill>
        <p:spPr bwMode="auto">
          <a:xfrm>
            <a:off x="395536" y="2492896"/>
            <a:ext cx="1224136" cy="1532779"/>
          </a:xfrm>
          <a:prstGeom prst="rect">
            <a:avLst/>
          </a:prstGeom>
          <a:noFill/>
        </p:spPr>
      </p:pic>
      <p:pic>
        <p:nvPicPr>
          <p:cNvPr id="6158" name="Picture 14" descr="C:\Documents and Settings\Kate\Local Settings\Temporary Internet Files\Content.IE5\U5AVPR99\MC900156475[1].wmf"/>
          <p:cNvPicPr>
            <a:picLocks noChangeAspect="1" noChangeArrowheads="1"/>
          </p:cNvPicPr>
          <p:nvPr/>
        </p:nvPicPr>
        <p:blipFill>
          <a:blip r:embed="rId14" cstate="print"/>
          <a:srcRect/>
          <a:stretch>
            <a:fillRect/>
          </a:stretch>
        </p:blipFill>
        <p:spPr bwMode="auto">
          <a:xfrm>
            <a:off x="4860032" y="620688"/>
            <a:ext cx="1368152" cy="1694384"/>
          </a:xfrm>
          <a:prstGeom prst="rect">
            <a:avLst/>
          </a:prstGeom>
          <a:noFill/>
        </p:spPr>
      </p:pic>
      <p:sp>
        <p:nvSpPr>
          <p:cNvPr id="15" name="TextBox 14"/>
          <p:cNvSpPr txBox="1"/>
          <p:nvPr/>
        </p:nvSpPr>
        <p:spPr>
          <a:xfrm>
            <a:off x="2267744" y="2492896"/>
            <a:ext cx="4608512"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Physical Development</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C:\Documents and Settings\Kate\Local Settings\Temporary Internet Files\Content.IE5\S1QV8HA7\MC900371340[1].wmf"/>
          <p:cNvPicPr>
            <a:picLocks noChangeAspect="1" noChangeArrowheads="1"/>
          </p:cNvPicPr>
          <p:nvPr/>
        </p:nvPicPr>
        <p:blipFill>
          <a:blip r:embed="rId15" cstate="print"/>
          <a:srcRect/>
          <a:stretch>
            <a:fillRect/>
          </a:stretch>
        </p:blipFill>
        <p:spPr bwMode="auto">
          <a:xfrm>
            <a:off x="1403648" y="3861048"/>
            <a:ext cx="1487388" cy="1196943"/>
          </a:xfrm>
          <a:prstGeom prst="rect">
            <a:avLst/>
          </a:prstGeom>
          <a:noFill/>
        </p:spPr>
      </p:pic>
      <p:pic>
        <p:nvPicPr>
          <p:cNvPr id="1027" name="Picture 3" descr="C:\Documents and Settings\Kate\Local Settings\Temporary Internet Files\Content.IE5\S1QV8HA7\MC900441872[1].wmf"/>
          <p:cNvPicPr>
            <a:picLocks noChangeAspect="1" noChangeArrowheads="1"/>
          </p:cNvPicPr>
          <p:nvPr/>
        </p:nvPicPr>
        <p:blipFill>
          <a:blip r:embed="rId16" cstate="print"/>
          <a:srcRect/>
          <a:stretch>
            <a:fillRect/>
          </a:stretch>
        </p:blipFill>
        <p:spPr bwMode="auto">
          <a:xfrm>
            <a:off x="1619672" y="332656"/>
            <a:ext cx="1512168" cy="13319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908720"/>
            <a:ext cx="4104456" cy="42165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rPr>
              <a:t>This area of learning splits into 2 sub headings:</a:t>
            </a:r>
          </a:p>
          <a:p>
            <a:endPar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pPr>
              <a:buFont typeface="Arial" pitchFamily="34" charset="0"/>
              <a:buChar char="•"/>
            </a:pPr>
            <a:r>
              <a:rPr lang="en-GB" sz="1400" b="1" dirty="0" smtClean="0">
                <a:solidFill>
                  <a:schemeClr val="accent1">
                    <a:lumMod val="75000"/>
                  </a:schemeClr>
                </a:solidFill>
              </a:rPr>
              <a:t>Moving and Handling</a:t>
            </a:r>
            <a:r>
              <a:rPr lang="en-GB" sz="1200" dirty="0" smtClean="0">
                <a:solidFill>
                  <a:schemeClr val="tx1"/>
                </a:solidFill>
              </a:rPr>
              <a:t> is about how children learn to control their bodies both through gross and fine motor skills. This includes moving in a variety of ways with good co ordination and also how they handle tools and equipment effectively. This includes holding pencils ready for writing.</a:t>
            </a:r>
            <a:endParaRPr lang="en-GB" sz="1400" b="1" dirty="0" smtClean="0">
              <a:solidFill>
                <a:schemeClr val="accent1">
                  <a:lumMod val="75000"/>
                </a:schemeClr>
              </a:solidFill>
            </a:endParaRPr>
          </a:p>
          <a:p>
            <a:pPr>
              <a:buFont typeface="Arial" pitchFamily="34" charset="0"/>
              <a:buChar char="•"/>
            </a:pPr>
            <a:r>
              <a:rPr lang="en-GB" sz="1400" b="1" dirty="0" smtClean="0">
                <a:solidFill>
                  <a:schemeClr val="accent1">
                    <a:lumMod val="75000"/>
                  </a:schemeClr>
                </a:solidFill>
              </a:rPr>
              <a:t>Health and safe care</a:t>
            </a:r>
            <a:r>
              <a:rPr lang="en-GB" sz="1200" dirty="0" smtClean="0">
                <a:solidFill>
                  <a:schemeClr val="accent1">
                    <a:lumMod val="75000"/>
                  </a:schemeClr>
                </a:solidFill>
              </a:rPr>
              <a:t> </a:t>
            </a:r>
            <a:r>
              <a:rPr lang="en-GB" sz="1200" dirty="0" smtClean="0">
                <a:solidFill>
                  <a:schemeClr val="tx1"/>
                </a:solidFill>
              </a:rPr>
              <a:t>is about how we teach our children the importance of a healthy lifestyle: both in the foods we introduce them to and the amount and variety of physical activity they </a:t>
            </a:r>
            <a:r>
              <a:rPr lang="en-GB" sz="1200" dirty="0" err="1" smtClean="0">
                <a:solidFill>
                  <a:schemeClr val="tx1"/>
                </a:solidFill>
              </a:rPr>
              <a:t>receieve</a:t>
            </a:r>
            <a:r>
              <a:rPr lang="en-GB" sz="1200" dirty="0" smtClean="0">
                <a:solidFill>
                  <a:schemeClr val="tx1"/>
                </a:solidFill>
              </a:rPr>
              <a:t>. It is about basic hygiene and self care (toilet training, washing hands, self dressing and feeding) </a:t>
            </a:r>
            <a:endParaRPr lang="en-US" sz="1400" b="1" dirty="0" smtClean="0">
              <a:solidFill>
                <a:schemeClr val="accent1">
                  <a:lumMod val="75000"/>
                </a:schemeClr>
              </a:solidFill>
            </a:endParaRPr>
          </a:p>
          <a:p>
            <a:endParaRPr lang="en-GB" dirty="0" smtClean="0"/>
          </a:p>
          <a:p>
            <a:endParaRPr lang="en-GB" dirty="0" smtClean="0"/>
          </a:p>
          <a:p>
            <a:endParaRPr lang="en-US" dirty="0"/>
          </a:p>
        </p:txBody>
      </p:sp>
      <p:sp>
        <p:nvSpPr>
          <p:cNvPr id="4" name="5-Point Star 3"/>
          <p:cNvSpPr/>
          <p:nvPr/>
        </p:nvSpPr>
        <p:spPr>
          <a:xfrm>
            <a:off x="5868144" y="764704"/>
            <a:ext cx="2088232" cy="9361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PD</a:t>
            </a:r>
            <a:endParaRPr lang="en-US" dirty="0"/>
          </a:p>
        </p:txBody>
      </p:sp>
      <p:sp>
        <p:nvSpPr>
          <p:cNvPr id="5" name="TextBox 4"/>
          <p:cNvSpPr txBox="1"/>
          <p:nvPr/>
        </p:nvSpPr>
        <p:spPr>
          <a:xfrm>
            <a:off x="5148064" y="2060848"/>
            <a:ext cx="360040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rPr>
              <a:t>Activities at home</a:t>
            </a:r>
          </a:p>
          <a:p>
            <a:endParaRPr lang="en-GB" dirty="0" smtClean="0"/>
          </a:p>
          <a:p>
            <a:r>
              <a:rPr lang="en-GB" sz="1400" dirty="0" smtClean="0"/>
              <a:t>Play ball games</a:t>
            </a:r>
          </a:p>
          <a:p>
            <a:endParaRPr lang="en-GB" sz="1400" dirty="0" smtClean="0"/>
          </a:p>
          <a:p>
            <a:r>
              <a:rPr lang="en-GB" sz="1400" dirty="0" smtClean="0"/>
              <a:t>Take a trip to the park</a:t>
            </a:r>
          </a:p>
          <a:p>
            <a:endParaRPr lang="en-GB" sz="1400" dirty="0" smtClean="0"/>
          </a:p>
          <a:p>
            <a:r>
              <a:rPr lang="en-GB" sz="1400" dirty="0" smtClean="0"/>
              <a:t>Talk about how their bodies feel after running</a:t>
            </a:r>
          </a:p>
          <a:p>
            <a:endParaRPr lang="en-GB" sz="1400" dirty="0" smtClean="0"/>
          </a:p>
          <a:p>
            <a:r>
              <a:rPr lang="en-GB" sz="1400" dirty="0" smtClean="0"/>
              <a:t>Scissors and paper are some easy and effective resources</a:t>
            </a:r>
          </a:p>
          <a:p>
            <a:endParaRPr lang="en-GB" sz="1400" dirty="0" smtClean="0"/>
          </a:p>
          <a:p>
            <a:r>
              <a:rPr lang="en-GB" sz="1400" dirty="0" smtClean="0"/>
              <a:t>Take a pot of water and a large paintbrush outside so your child can “paint” the pavement, fence, or walls</a:t>
            </a:r>
          </a:p>
          <a:p>
            <a:endParaRPr lang="en-GB" sz="1400" dirty="0" smtClean="0"/>
          </a:p>
          <a:p>
            <a:r>
              <a:rPr lang="en-GB" sz="1400" dirty="0" smtClean="0"/>
              <a:t>Have interesting objects hanging from your pram or buggy.</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752" y="2492896"/>
            <a:ext cx="475252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Literacy</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11" descr="C:\Documents and Settings\Kate\Local Settings\Temporary Internet Files\Content.IE5\F0D2PL6E\MC900134551[1].wmf"/>
          <p:cNvPicPr>
            <a:picLocks noChangeAspect="1" noChangeArrowheads="1"/>
          </p:cNvPicPr>
          <p:nvPr/>
        </p:nvPicPr>
        <p:blipFill>
          <a:blip r:embed="rId2" cstate="print"/>
          <a:srcRect/>
          <a:stretch>
            <a:fillRect/>
          </a:stretch>
        </p:blipFill>
        <p:spPr bwMode="auto">
          <a:xfrm>
            <a:off x="5940152" y="548680"/>
            <a:ext cx="1440160" cy="1638321"/>
          </a:xfrm>
          <a:prstGeom prst="rect">
            <a:avLst/>
          </a:prstGeom>
          <a:noFill/>
        </p:spPr>
      </p:pic>
      <p:pic>
        <p:nvPicPr>
          <p:cNvPr id="1028" name="Picture 4" descr="C:\Documents and Settings\Kate\Local Settings\Temporary Internet Files\Content.IE5\0X2V45UN\MC900239011[1].wmf"/>
          <p:cNvPicPr>
            <a:picLocks noChangeAspect="1" noChangeArrowheads="1"/>
          </p:cNvPicPr>
          <p:nvPr/>
        </p:nvPicPr>
        <p:blipFill>
          <a:blip r:embed="rId3" cstate="print"/>
          <a:srcRect/>
          <a:stretch>
            <a:fillRect/>
          </a:stretch>
        </p:blipFill>
        <p:spPr bwMode="auto">
          <a:xfrm>
            <a:off x="6660232" y="4149080"/>
            <a:ext cx="1652523" cy="1359451"/>
          </a:xfrm>
          <a:prstGeom prst="rect">
            <a:avLst/>
          </a:prstGeom>
          <a:noFill/>
        </p:spPr>
      </p:pic>
      <p:pic>
        <p:nvPicPr>
          <p:cNvPr id="1029" name="Picture 5" descr="C:\Documents and Settings\Kate\Local Settings\Temporary Internet Files\Content.IE5\S1QV8HA7\MC900234134[1].wmf"/>
          <p:cNvPicPr>
            <a:picLocks noChangeAspect="1" noChangeArrowheads="1"/>
          </p:cNvPicPr>
          <p:nvPr/>
        </p:nvPicPr>
        <p:blipFill>
          <a:blip r:embed="rId4" cstate="print"/>
          <a:srcRect/>
          <a:stretch>
            <a:fillRect/>
          </a:stretch>
        </p:blipFill>
        <p:spPr bwMode="auto">
          <a:xfrm>
            <a:off x="5292080" y="4797152"/>
            <a:ext cx="1796158" cy="1725066"/>
          </a:xfrm>
          <a:prstGeom prst="rect">
            <a:avLst/>
          </a:prstGeom>
          <a:noFill/>
        </p:spPr>
      </p:pic>
      <p:pic>
        <p:nvPicPr>
          <p:cNvPr id="1030" name="Picture 6" descr="C:\Documents and Settings\Kate\Local Settings\Temporary Internet Files\Content.IE5\4LI309QJ\MC900384096[1].wmf"/>
          <p:cNvPicPr>
            <a:picLocks noChangeAspect="1" noChangeArrowheads="1"/>
          </p:cNvPicPr>
          <p:nvPr/>
        </p:nvPicPr>
        <p:blipFill>
          <a:blip r:embed="rId5" cstate="print"/>
          <a:srcRect/>
          <a:stretch>
            <a:fillRect/>
          </a:stretch>
        </p:blipFill>
        <p:spPr bwMode="auto">
          <a:xfrm>
            <a:off x="2339752" y="620688"/>
            <a:ext cx="1386681" cy="1600986"/>
          </a:xfrm>
          <a:prstGeom prst="rect">
            <a:avLst/>
          </a:prstGeom>
          <a:noFill/>
        </p:spPr>
      </p:pic>
      <p:pic>
        <p:nvPicPr>
          <p:cNvPr id="1031" name="Picture 7" descr="C:\Documents and Settings\Kate\Local Settings\Temporary Internet Files\Content.IE5\0TY78HE3\MM900395724[1].gif"/>
          <p:cNvPicPr>
            <a:picLocks noChangeAspect="1" noChangeArrowheads="1" noCrop="1"/>
          </p:cNvPicPr>
          <p:nvPr/>
        </p:nvPicPr>
        <p:blipFill>
          <a:blip r:embed="rId6" cstate="print"/>
          <a:srcRect/>
          <a:stretch>
            <a:fillRect/>
          </a:stretch>
        </p:blipFill>
        <p:spPr bwMode="auto">
          <a:xfrm>
            <a:off x="683568" y="620688"/>
            <a:ext cx="1656184" cy="1656184"/>
          </a:xfrm>
          <a:prstGeom prst="rect">
            <a:avLst/>
          </a:prstGeom>
          <a:noFill/>
        </p:spPr>
      </p:pic>
      <p:pic>
        <p:nvPicPr>
          <p:cNvPr id="11" name="Picture 10" descr="the end.jpg"/>
          <p:cNvPicPr>
            <a:picLocks noChangeAspect="1"/>
          </p:cNvPicPr>
          <p:nvPr/>
        </p:nvPicPr>
        <p:blipFill>
          <a:blip r:embed="rId7" cstate="print"/>
          <a:stretch>
            <a:fillRect/>
          </a:stretch>
        </p:blipFill>
        <p:spPr>
          <a:xfrm>
            <a:off x="395536" y="3429000"/>
            <a:ext cx="720080" cy="720080"/>
          </a:xfrm>
          <a:prstGeom prst="rect">
            <a:avLst/>
          </a:prstGeom>
        </p:spPr>
      </p:pic>
      <p:pic>
        <p:nvPicPr>
          <p:cNvPr id="12" name="Picture 11" descr="short vowel sound a.jpg"/>
          <p:cNvPicPr>
            <a:picLocks noChangeAspect="1"/>
          </p:cNvPicPr>
          <p:nvPr/>
        </p:nvPicPr>
        <p:blipFill>
          <a:blip r:embed="rId8" cstate="print"/>
          <a:stretch>
            <a:fillRect/>
          </a:stretch>
        </p:blipFill>
        <p:spPr>
          <a:xfrm>
            <a:off x="2123728" y="3573016"/>
            <a:ext cx="2880320" cy="1920213"/>
          </a:xfrm>
          <a:prstGeom prst="rect">
            <a:avLst/>
          </a:prstGeom>
        </p:spPr>
      </p:pic>
      <p:pic>
        <p:nvPicPr>
          <p:cNvPr id="13" name="Picture 12" descr="bengali1.jpg"/>
          <p:cNvPicPr>
            <a:picLocks noChangeAspect="1"/>
          </p:cNvPicPr>
          <p:nvPr/>
        </p:nvPicPr>
        <p:blipFill>
          <a:blip r:embed="rId9" cstate="print"/>
          <a:stretch>
            <a:fillRect/>
          </a:stretch>
        </p:blipFill>
        <p:spPr>
          <a:xfrm>
            <a:off x="7236296" y="1916832"/>
            <a:ext cx="1403226" cy="1843454"/>
          </a:xfrm>
          <a:prstGeom prst="rect">
            <a:avLst/>
          </a:prstGeom>
        </p:spPr>
      </p:pic>
      <p:pic>
        <p:nvPicPr>
          <p:cNvPr id="14" name="Picture 13" descr="abc_blocks.jpg"/>
          <p:cNvPicPr>
            <a:picLocks noChangeAspect="1"/>
          </p:cNvPicPr>
          <p:nvPr/>
        </p:nvPicPr>
        <p:blipFill>
          <a:blip r:embed="rId10" cstate="print"/>
          <a:stretch>
            <a:fillRect/>
          </a:stretch>
        </p:blipFill>
        <p:spPr>
          <a:xfrm>
            <a:off x="3995936" y="692696"/>
            <a:ext cx="1670148" cy="1616703"/>
          </a:xfrm>
          <a:prstGeom prst="rect">
            <a:avLst/>
          </a:prstGeom>
        </p:spPr>
      </p:pic>
      <p:pic>
        <p:nvPicPr>
          <p:cNvPr id="15" name="Picture 14" descr="CHINESE WRITING.jpg"/>
          <p:cNvPicPr>
            <a:picLocks noChangeAspect="1"/>
          </p:cNvPicPr>
          <p:nvPr/>
        </p:nvPicPr>
        <p:blipFill>
          <a:blip r:embed="rId11" cstate="print"/>
          <a:stretch>
            <a:fillRect/>
          </a:stretch>
        </p:blipFill>
        <p:spPr>
          <a:xfrm>
            <a:off x="539552" y="4199888"/>
            <a:ext cx="1656184" cy="2143791"/>
          </a:xfrm>
          <a:prstGeom prst="rect">
            <a:avLst/>
          </a:prstGeom>
        </p:spPr>
      </p:pic>
      <p:pic>
        <p:nvPicPr>
          <p:cNvPr id="16" name="Picture 15" descr="crayon.jpg"/>
          <p:cNvPicPr>
            <a:picLocks noChangeAspect="1"/>
          </p:cNvPicPr>
          <p:nvPr/>
        </p:nvPicPr>
        <p:blipFill>
          <a:blip r:embed="rId12" cstate="print"/>
          <a:stretch>
            <a:fillRect/>
          </a:stretch>
        </p:blipFill>
        <p:spPr>
          <a:xfrm>
            <a:off x="1115616" y="2348880"/>
            <a:ext cx="1121296" cy="1370473"/>
          </a:xfrm>
          <a:prstGeom prst="rect">
            <a:avLst/>
          </a:prstGeom>
        </p:spPr>
      </p:pic>
      <p:pic>
        <p:nvPicPr>
          <p:cNvPr id="1032" name="Picture 8" descr="C:\Documents and Settings\Kate\Local Settings\Temporary Internet Files\Content.IE5\0TY78HE3\MC900071179[1].wmf"/>
          <p:cNvPicPr>
            <a:picLocks noChangeAspect="1" noChangeArrowheads="1"/>
          </p:cNvPicPr>
          <p:nvPr/>
        </p:nvPicPr>
        <p:blipFill>
          <a:blip r:embed="rId13" cstate="print"/>
          <a:srcRect/>
          <a:stretch>
            <a:fillRect/>
          </a:stretch>
        </p:blipFill>
        <p:spPr bwMode="auto">
          <a:xfrm>
            <a:off x="7740352" y="620688"/>
            <a:ext cx="867077" cy="936104"/>
          </a:xfrm>
          <a:prstGeom prst="rect">
            <a:avLst/>
          </a:prstGeom>
          <a:noFill/>
        </p:spPr>
      </p:pic>
      <p:pic>
        <p:nvPicPr>
          <p:cNvPr id="1034" name="Picture 10" descr="C:\Documents and Settings\Kate\Local Settings\Temporary Internet Files\Content.IE5\S1QV8HA7\MC900357981[1].wmf"/>
          <p:cNvPicPr>
            <a:picLocks noChangeAspect="1" noChangeArrowheads="1"/>
          </p:cNvPicPr>
          <p:nvPr/>
        </p:nvPicPr>
        <p:blipFill>
          <a:blip r:embed="rId14" cstate="print"/>
          <a:srcRect/>
          <a:stretch>
            <a:fillRect/>
          </a:stretch>
        </p:blipFill>
        <p:spPr bwMode="auto">
          <a:xfrm>
            <a:off x="5292080" y="3645024"/>
            <a:ext cx="1100983" cy="1168152"/>
          </a:xfrm>
          <a:prstGeom prst="rect">
            <a:avLst/>
          </a:prstGeom>
          <a:noFill/>
        </p:spPr>
      </p:pic>
      <p:pic>
        <p:nvPicPr>
          <p:cNvPr id="1035" name="Picture 11" descr="C:\Documents and Settings\Kate\Local Settings\Temporary Internet Files\Content.IE5\4LI309QJ\MC900048169[1].wmf"/>
          <p:cNvPicPr>
            <a:picLocks noChangeAspect="1" noChangeArrowheads="1"/>
          </p:cNvPicPr>
          <p:nvPr/>
        </p:nvPicPr>
        <p:blipFill>
          <a:blip r:embed="rId15" cstate="print"/>
          <a:srcRect/>
          <a:stretch>
            <a:fillRect/>
          </a:stretch>
        </p:blipFill>
        <p:spPr bwMode="auto">
          <a:xfrm>
            <a:off x="3021013" y="5389790"/>
            <a:ext cx="1262955" cy="118245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0438" y="4986338"/>
            <a:ext cx="8183562" cy="1050925"/>
          </a:xfrm>
        </p:spPr>
        <p:txBody>
          <a:bodyPr/>
          <a:lstStyle/>
          <a:p>
            <a:r>
              <a:rPr lang="en-GB" dirty="0" smtClean="0"/>
              <a:t>                   </a:t>
            </a:r>
            <a:endParaRPr lang="en-US" dirty="0"/>
          </a:p>
        </p:txBody>
      </p:sp>
      <p:sp>
        <p:nvSpPr>
          <p:cNvPr id="3" name="Content Placeholder 2"/>
          <p:cNvSpPr>
            <a:spLocks noGrp="1"/>
          </p:cNvSpPr>
          <p:nvPr>
            <p:ph sz="half" idx="4294967295"/>
          </p:nvPr>
        </p:nvSpPr>
        <p:spPr>
          <a:xfrm>
            <a:off x="0" y="1700213"/>
            <a:ext cx="3932238" cy="4389437"/>
          </a:xfrm>
        </p:spPr>
        <p:style>
          <a:lnRef idx="1">
            <a:schemeClr val="accent6"/>
          </a:lnRef>
          <a:fillRef idx="2">
            <a:schemeClr val="accent6"/>
          </a:fillRef>
          <a:effectRef idx="1">
            <a:schemeClr val="accent6"/>
          </a:effectRef>
          <a:fontRef idx="minor">
            <a:schemeClr val="dk1"/>
          </a:fontRef>
        </p:style>
        <p:txBody>
          <a:bodyPr>
            <a:normAutofit/>
          </a:bodyPr>
          <a:lstStyle/>
          <a:p>
            <a:r>
              <a:rPr lang="en-GB" sz="1900" dirty="0" smtClean="0">
                <a:ln w="10160">
                  <a:solidFill>
                    <a:schemeClr val="accent1"/>
                  </a:solidFill>
                  <a:prstDash val="solid"/>
                </a:ln>
                <a:solidFill>
                  <a:srgbClr val="FFFFFF"/>
                </a:solidFill>
                <a:effectLst>
                  <a:outerShdw blurRad="38100" dist="32000" dir="5400000" algn="tl">
                    <a:srgbClr val="000000">
                      <a:alpha val="30000"/>
                    </a:srgbClr>
                  </a:outerShdw>
                </a:effectLst>
              </a:rPr>
              <a:t>This area of learning splits into 2 sub headings:</a:t>
            </a:r>
          </a:p>
          <a:p>
            <a:pPr>
              <a:buFont typeface="Arial" pitchFamily="34" charset="0"/>
              <a:buChar char="•"/>
            </a:pPr>
            <a:r>
              <a:rPr lang="en-GB" sz="1600" b="1" dirty="0" err="1" smtClean="0">
                <a:solidFill>
                  <a:schemeClr val="accent1">
                    <a:lumMod val="75000"/>
                  </a:schemeClr>
                </a:solidFill>
              </a:rPr>
              <a:t>Writing</a:t>
            </a:r>
            <a:r>
              <a:rPr lang="en-GB" sz="1400" dirty="0" err="1" smtClean="0">
                <a:solidFill>
                  <a:schemeClr val="tx1"/>
                </a:solidFill>
              </a:rPr>
              <a:t>is</a:t>
            </a:r>
            <a:r>
              <a:rPr lang="en-GB" sz="1400" dirty="0" smtClean="0">
                <a:solidFill>
                  <a:schemeClr val="tx1"/>
                </a:solidFill>
              </a:rPr>
              <a:t> about how children give meaning to marks as they paint and draw and identify marks they see in different places. In time they grow to use phonic knowledge to write words to match their spoken sounds.</a:t>
            </a:r>
            <a:endParaRPr lang="en-GB" sz="1600" b="1" dirty="0" smtClean="0">
              <a:solidFill>
                <a:schemeClr val="accent1">
                  <a:lumMod val="75000"/>
                </a:schemeClr>
              </a:solidFill>
            </a:endParaRPr>
          </a:p>
          <a:p>
            <a:pPr>
              <a:buFont typeface="Arial" pitchFamily="34" charset="0"/>
              <a:buChar char="•"/>
            </a:pPr>
            <a:r>
              <a:rPr lang="en-GB" sz="1600" b="1" dirty="0" smtClean="0">
                <a:solidFill>
                  <a:schemeClr val="accent1">
                    <a:lumMod val="75000"/>
                  </a:schemeClr>
                </a:solidFill>
              </a:rPr>
              <a:t>Reading </a:t>
            </a:r>
            <a:r>
              <a:rPr lang="en-GB" sz="1400" dirty="0" smtClean="0">
                <a:solidFill>
                  <a:schemeClr val="tx1"/>
                </a:solidFill>
              </a:rPr>
              <a:t>is about how children recognise rhythm, how they listen to stories with increasing attention and can retell narratives: describing events and characters. They recognise that information can be retrieved from books and eventually use phonic knowledge to decode words to read accurately.</a:t>
            </a:r>
            <a:endParaRPr lang="en-US" sz="1600" b="1" dirty="0" smtClean="0">
              <a:solidFill>
                <a:schemeClr val="accent1">
                  <a:lumMod val="75000"/>
                </a:schemeClr>
              </a:solidFill>
            </a:endParaRPr>
          </a:p>
        </p:txBody>
      </p:sp>
      <p:sp>
        <p:nvSpPr>
          <p:cNvPr id="7" name="5-Point Star 6"/>
          <p:cNvSpPr/>
          <p:nvPr/>
        </p:nvSpPr>
        <p:spPr>
          <a:xfrm>
            <a:off x="4644008" y="548680"/>
            <a:ext cx="3888432" cy="10081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LITERACY</a:t>
            </a:r>
            <a:endParaRPr lang="en-US" dirty="0"/>
          </a:p>
        </p:txBody>
      </p:sp>
      <p:sp>
        <p:nvSpPr>
          <p:cNvPr id="6" name="TextBox 5"/>
          <p:cNvSpPr txBox="1"/>
          <p:nvPr/>
        </p:nvSpPr>
        <p:spPr>
          <a:xfrm>
            <a:off x="5148064" y="1772816"/>
            <a:ext cx="3240360" cy="43396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ln w="10160">
                  <a:solidFill>
                    <a:schemeClr val="accent1"/>
                  </a:solidFill>
                  <a:prstDash val="solid"/>
                </a:ln>
                <a:solidFill>
                  <a:srgbClr val="FFFFFF"/>
                </a:solidFill>
                <a:effectLst>
                  <a:outerShdw blurRad="38100" dist="32000" dir="5400000" algn="tl">
                    <a:srgbClr val="000000">
                      <a:alpha val="30000"/>
                    </a:srgbClr>
                  </a:outerShdw>
                </a:effectLst>
              </a:rPr>
              <a:t>Activities at home</a:t>
            </a:r>
          </a:p>
          <a:p>
            <a:endParaRPr lang="en-GB" dirty="0" smtClean="0"/>
          </a:p>
          <a:p>
            <a:r>
              <a:rPr lang="en-GB" sz="1200" dirty="0" smtClean="0"/>
              <a:t>Read with and to your children: as much as you can!</a:t>
            </a:r>
          </a:p>
          <a:p>
            <a:endParaRPr lang="en-GB" sz="1200" dirty="0" smtClean="0"/>
          </a:p>
          <a:p>
            <a:r>
              <a:rPr lang="en-GB" sz="1200" dirty="0" smtClean="0"/>
              <a:t>Make up stories together. </a:t>
            </a:r>
          </a:p>
          <a:p>
            <a:endParaRPr lang="en-GB" sz="1200" dirty="0" smtClean="0"/>
          </a:p>
          <a:p>
            <a:r>
              <a:rPr lang="en-GB" sz="1200" dirty="0" smtClean="0"/>
              <a:t>Look at road signs as you are out and about</a:t>
            </a:r>
          </a:p>
          <a:p>
            <a:endParaRPr lang="en-GB" sz="1200" dirty="0" smtClean="0"/>
          </a:p>
          <a:p>
            <a:r>
              <a:rPr lang="en-GB" sz="1200" dirty="0" smtClean="0"/>
              <a:t>Encourage your children to write as much as possible (even if it is “scribble”): write lists, letters, notes.</a:t>
            </a:r>
          </a:p>
          <a:p>
            <a:endParaRPr lang="en-GB" sz="1200" dirty="0" smtClean="0"/>
          </a:p>
          <a:p>
            <a:r>
              <a:rPr lang="en-GB" sz="1200" dirty="0" smtClean="0"/>
              <a:t>Have mark making materials readily available: post it notes and pencils.</a:t>
            </a:r>
          </a:p>
          <a:p>
            <a:endParaRPr lang="en-GB" sz="1200" dirty="0" smtClean="0"/>
          </a:p>
          <a:p>
            <a:r>
              <a:rPr lang="en-GB" sz="1200" dirty="0" smtClean="0"/>
              <a:t>Talk about and explain what you write and let them see you writing</a:t>
            </a:r>
          </a:p>
          <a:p>
            <a:endParaRPr lang="en-GB" sz="1200" dirty="0" smtClean="0"/>
          </a:p>
          <a:p>
            <a:r>
              <a:rPr lang="en-GB" sz="1200" dirty="0" smtClean="0"/>
              <a:t>Play eye spy to introduce them to the world of phonics.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Kate\Local Settings\Temporary Internet Files\Content.IE5\YWPAC1UB\MC900232251[1].wmf"/>
          <p:cNvPicPr>
            <a:picLocks noChangeAspect="1" noChangeArrowheads="1"/>
          </p:cNvPicPr>
          <p:nvPr/>
        </p:nvPicPr>
        <p:blipFill>
          <a:blip r:embed="rId2" cstate="print"/>
          <a:srcRect/>
          <a:stretch>
            <a:fillRect/>
          </a:stretch>
        </p:blipFill>
        <p:spPr bwMode="auto">
          <a:xfrm>
            <a:off x="539552" y="548680"/>
            <a:ext cx="1379145" cy="1493822"/>
          </a:xfrm>
          <a:prstGeom prst="rect">
            <a:avLst/>
          </a:prstGeom>
          <a:noFill/>
        </p:spPr>
      </p:pic>
      <p:pic>
        <p:nvPicPr>
          <p:cNvPr id="3075" name="Picture 3" descr="C:\Documents and Settings\Kate\Local Settings\Temporary Internet Files\Content.IE5\F0D2PL6E\MC900433888[1].png"/>
          <p:cNvPicPr>
            <a:picLocks noChangeAspect="1" noChangeArrowheads="1"/>
          </p:cNvPicPr>
          <p:nvPr/>
        </p:nvPicPr>
        <p:blipFill>
          <a:blip r:embed="rId3" cstate="print"/>
          <a:srcRect/>
          <a:stretch>
            <a:fillRect/>
          </a:stretch>
        </p:blipFill>
        <p:spPr bwMode="auto">
          <a:xfrm>
            <a:off x="7308304" y="4005064"/>
            <a:ext cx="1371600" cy="1371600"/>
          </a:xfrm>
          <a:prstGeom prst="rect">
            <a:avLst/>
          </a:prstGeom>
          <a:noFill/>
        </p:spPr>
      </p:pic>
      <p:pic>
        <p:nvPicPr>
          <p:cNvPr id="3078" name="Picture 6" descr="C:\Documents and Settings\Kate\Local Settings\Temporary Internet Files\Content.IE5\TMBTE8RQ\MC900047911[1].wmf"/>
          <p:cNvPicPr>
            <a:picLocks noChangeAspect="1" noChangeArrowheads="1"/>
          </p:cNvPicPr>
          <p:nvPr/>
        </p:nvPicPr>
        <p:blipFill>
          <a:blip r:embed="rId4" cstate="print"/>
          <a:srcRect/>
          <a:stretch>
            <a:fillRect/>
          </a:stretch>
        </p:blipFill>
        <p:spPr bwMode="auto">
          <a:xfrm>
            <a:off x="467544" y="4437112"/>
            <a:ext cx="1852574" cy="1789481"/>
          </a:xfrm>
          <a:prstGeom prst="rect">
            <a:avLst/>
          </a:prstGeom>
          <a:noFill/>
        </p:spPr>
      </p:pic>
      <p:pic>
        <p:nvPicPr>
          <p:cNvPr id="3079" name="Picture 7" descr="C:\Documents and Settings\Kate\Local Settings\Temporary Internet Files\Content.IE5\TMBTE8RQ\MC900088888[1].wmf"/>
          <p:cNvPicPr>
            <a:picLocks noChangeAspect="1" noChangeArrowheads="1"/>
          </p:cNvPicPr>
          <p:nvPr/>
        </p:nvPicPr>
        <p:blipFill>
          <a:blip r:embed="rId5" cstate="print"/>
          <a:srcRect/>
          <a:stretch>
            <a:fillRect/>
          </a:stretch>
        </p:blipFill>
        <p:spPr bwMode="auto">
          <a:xfrm>
            <a:off x="7452320" y="2204864"/>
            <a:ext cx="1276502" cy="1815998"/>
          </a:xfrm>
          <a:prstGeom prst="rect">
            <a:avLst/>
          </a:prstGeom>
          <a:noFill/>
        </p:spPr>
      </p:pic>
      <p:pic>
        <p:nvPicPr>
          <p:cNvPr id="3080" name="Picture 8" descr="C:\Documents and Settings\Kate\Local Settings\Temporary Internet Files\Content.IE5\YWPAC1UB\MC900347389[1].wmf"/>
          <p:cNvPicPr>
            <a:picLocks noChangeAspect="1" noChangeArrowheads="1"/>
          </p:cNvPicPr>
          <p:nvPr/>
        </p:nvPicPr>
        <p:blipFill>
          <a:blip r:embed="rId6" cstate="print"/>
          <a:srcRect/>
          <a:stretch>
            <a:fillRect/>
          </a:stretch>
        </p:blipFill>
        <p:spPr bwMode="auto">
          <a:xfrm>
            <a:off x="3923928" y="404664"/>
            <a:ext cx="1326957" cy="1512168"/>
          </a:xfrm>
          <a:prstGeom prst="rect">
            <a:avLst/>
          </a:prstGeom>
          <a:noFill/>
        </p:spPr>
      </p:pic>
      <p:pic>
        <p:nvPicPr>
          <p:cNvPr id="3082" name="Picture 10" descr="C:\Documents and Settings\Kate\Local Settings\Temporary Internet Files\Content.IE5\TMBTE8RQ\MC900433845[1].png"/>
          <p:cNvPicPr>
            <a:picLocks noChangeAspect="1" noChangeArrowheads="1"/>
          </p:cNvPicPr>
          <p:nvPr/>
        </p:nvPicPr>
        <p:blipFill>
          <a:blip r:embed="rId7" cstate="print"/>
          <a:srcRect/>
          <a:stretch>
            <a:fillRect/>
          </a:stretch>
        </p:blipFill>
        <p:spPr bwMode="auto">
          <a:xfrm>
            <a:off x="5004048" y="4653136"/>
            <a:ext cx="1828572" cy="1828572"/>
          </a:xfrm>
          <a:prstGeom prst="rect">
            <a:avLst/>
          </a:prstGeom>
          <a:noFill/>
        </p:spPr>
      </p:pic>
      <p:pic>
        <p:nvPicPr>
          <p:cNvPr id="3083" name="Picture 11" descr="C:\Documents and Settings\Kate\Local Settings\Temporary Internet Files\Content.IE5\F0D2PL6E\MM900336623[1].gif"/>
          <p:cNvPicPr>
            <a:picLocks noChangeAspect="1" noChangeArrowheads="1" noCrop="1"/>
          </p:cNvPicPr>
          <p:nvPr/>
        </p:nvPicPr>
        <p:blipFill>
          <a:blip r:embed="rId8" cstate="print"/>
          <a:srcRect/>
          <a:stretch>
            <a:fillRect/>
          </a:stretch>
        </p:blipFill>
        <p:spPr bwMode="auto">
          <a:xfrm>
            <a:off x="7092280" y="5373216"/>
            <a:ext cx="755593" cy="918964"/>
          </a:xfrm>
          <a:prstGeom prst="rect">
            <a:avLst/>
          </a:prstGeom>
          <a:noFill/>
        </p:spPr>
      </p:pic>
      <p:pic>
        <p:nvPicPr>
          <p:cNvPr id="3084" name="Picture 12" descr="C:\Documents and Settings\Kate\Local Settings\Temporary Internet Files\Content.IE5\TMBTE8RQ\MC900237509[1].wmf"/>
          <p:cNvPicPr>
            <a:picLocks noChangeAspect="1" noChangeArrowheads="1"/>
          </p:cNvPicPr>
          <p:nvPr/>
        </p:nvPicPr>
        <p:blipFill>
          <a:blip r:embed="rId9" cstate="print"/>
          <a:srcRect/>
          <a:stretch>
            <a:fillRect/>
          </a:stretch>
        </p:blipFill>
        <p:spPr bwMode="auto">
          <a:xfrm>
            <a:off x="1043608" y="2204864"/>
            <a:ext cx="1084881" cy="1656184"/>
          </a:xfrm>
          <a:prstGeom prst="rect">
            <a:avLst/>
          </a:prstGeom>
          <a:noFill/>
        </p:spPr>
      </p:pic>
      <p:pic>
        <p:nvPicPr>
          <p:cNvPr id="3085" name="Picture 13" descr="C:\Documents and Settings\Kate\Local Settings\Temporary Internet Files\Content.IE5\U5AVPR99\MC900285872[1].wmf"/>
          <p:cNvPicPr>
            <a:picLocks noChangeAspect="1" noChangeArrowheads="1"/>
          </p:cNvPicPr>
          <p:nvPr/>
        </p:nvPicPr>
        <p:blipFill>
          <a:blip r:embed="rId10" cstate="print"/>
          <a:srcRect/>
          <a:stretch>
            <a:fillRect/>
          </a:stretch>
        </p:blipFill>
        <p:spPr bwMode="auto">
          <a:xfrm>
            <a:off x="7596336" y="620688"/>
            <a:ext cx="864096" cy="1318744"/>
          </a:xfrm>
          <a:prstGeom prst="rect">
            <a:avLst/>
          </a:prstGeom>
          <a:noFill/>
        </p:spPr>
      </p:pic>
      <p:pic>
        <p:nvPicPr>
          <p:cNvPr id="3086" name="Picture 14" descr="C:\Documents and Settings\Kate\Local Settings\Temporary Internet Files\Content.IE5\YWPAC1UB\MC900340002[1].wmf"/>
          <p:cNvPicPr>
            <a:picLocks noChangeAspect="1" noChangeArrowheads="1"/>
          </p:cNvPicPr>
          <p:nvPr/>
        </p:nvPicPr>
        <p:blipFill>
          <a:blip r:embed="rId11" cstate="print"/>
          <a:srcRect/>
          <a:stretch>
            <a:fillRect/>
          </a:stretch>
        </p:blipFill>
        <p:spPr bwMode="auto">
          <a:xfrm>
            <a:off x="2267744" y="908720"/>
            <a:ext cx="803758" cy="904342"/>
          </a:xfrm>
          <a:prstGeom prst="rect">
            <a:avLst/>
          </a:prstGeom>
          <a:noFill/>
        </p:spPr>
      </p:pic>
      <p:pic>
        <p:nvPicPr>
          <p:cNvPr id="3087" name="Picture 15" descr="C:\Documents and Settings\Kate\Local Settings\Temporary Internet Files\Content.IE5\F0D2PL6E\MC900014090[1].wmf"/>
          <p:cNvPicPr>
            <a:picLocks noChangeAspect="1" noChangeArrowheads="1"/>
          </p:cNvPicPr>
          <p:nvPr/>
        </p:nvPicPr>
        <p:blipFill>
          <a:blip r:embed="rId12" cstate="print"/>
          <a:srcRect/>
          <a:stretch>
            <a:fillRect/>
          </a:stretch>
        </p:blipFill>
        <p:spPr bwMode="auto">
          <a:xfrm>
            <a:off x="3923928" y="5445224"/>
            <a:ext cx="875995" cy="807415"/>
          </a:xfrm>
          <a:prstGeom prst="rect">
            <a:avLst/>
          </a:prstGeom>
          <a:noFill/>
        </p:spPr>
      </p:pic>
      <p:pic>
        <p:nvPicPr>
          <p:cNvPr id="3088" name="Picture 16" descr="C:\Documents and Settings\Kate\Local Settings\Temporary Internet Files\Content.IE5\YWPAC1UB\MC900014130[1].wmf"/>
          <p:cNvPicPr>
            <a:picLocks noChangeAspect="1" noChangeArrowheads="1"/>
          </p:cNvPicPr>
          <p:nvPr/>
        </p:nvPicPr>
        <p:blipFill>
          <a:blip r:embed="rId13" cstate="print"/>
          <a:srcRect/>
          <a:stretch>
            <a:fillRect/>
          </a:stretch>
        </p:blipFill>
        <p:spPr bwMode="auto">
          <a:xfrm>
            <a:off x="8100392" y="5445224"/>
            <a:ext cx="508406" cy="647395"/>
          </a:xfrm>
          <a:prstGeom prst="rect">
            <a:avLst/>
          </a:prstGeom>
          <a:noFill/>
        </p:spPr>
      </p:pic>
      <p:pic>
        <p:nvPicPr>
          <p:cNvPr id="3089" name="Picture 17" descr="C:\Documents and Settings\Kate\Local Settings\Temporary Internet Files\Content.IE5\U5AVPR99\MC900326092[1].wmf"/>
          <p:cNvPicPr>
            <a:picLocks noChangeAspect="1" noChangeArrowheads="1"/>
          </p:cNvPicPr>
          <p:nvPr/>
        </p:nvPicPr>
        <p:blipFill>
          <a:blip r:embed="rId14" cstate="print"/>
          <a:srcRect/>
          <a:stretch>
            <a:fillRect/>
          </a:stretch>
        </p:blipFill>
        <p:spPr bwMode="auto">
          <a:xfrm>
            <a:off x="395536" y="3573016"/>
            <a:ext cx="861365" cy="917143"/>
          </a:xfrm>
          <a:prstGeom prst="rect">
            <a:avLst/>
          </a:prstGeom>
          <a:noFill/>
        </p:spPr>
      </p:pic>
      <p:pic>
        <p:nvPicPr>
          <p:cNvPr id="3090" name="Picture 18" descr="C:\Documents and Settings\Kate\Local Settings\Temporary Internet Files\Content.IE5\YWPAC1UB\MC900352516[1].wmf"/>
          <p:cNvPicPr>
            <a:picLocks noChangeAspect="1" noChangeArrowheads="1"/>
          </p:cNvPicPr>
          <p:nvPr/>
        </p:nvPicPr>
        <p:blipFill>
          <a:blip r:embed="rId15" cstate="print"/>
          <a:srcRect/>
          <a:stretch>
            <a:fillRect/>
          </a:stretch>
        </p:blipFill>
        <p:spPr bwMode="auto">
          <a:xfrm>
            <a:off x="2339752" y="4797152"/>
            <a:ext cx="1584176" cy="1518280"/>
          </a:xfrm>
          <a:prstGeom prst="rect">
            <a:avLst/>
          </a:prstGeom>
          <a:noFill/>
        </p:spPr>
      </p:pic>
      <p:pic>
        <p:nvPicPr>
          <p:cNvPr id="3091" name="Picture 19" descr="C:\Documents and Settings\Kate\Local Settings\Temporary Internet Files\Content.IE5\U5AVPR99\MC900325664[1].wmf"/>
          <p:cNvPicPr>
            <a:picLocks noChangeAspect="1" noChangeArrowheads="1"/>
          </p:cNvPicPr>
          <p:nvPr/>
        </p:nvPicPr>
        <p:blipFill>
          <a:blip r:embed="rId16" cstate="print"/>
          <a:srcRect/>
          <a:stretch>
            <a:fillRect/>
          </a:stretch>
        </p:blipFill>
        <p:spPr bwMode="auto">
          <a:xfrm>
            <a:off x="5580112" y="692696"/>
            <a:ext cx="1849831" cy="1218895"/>
          </a:xfrm>
          <a:prstGeom prst="rect">
            <a:avLst/>
          </a:prstGeom>
          <a:noFill/>
        </p:spPr>
      </p:pic>
      <p:pic>
        <p:nvPicPr>
          <p:cNvPr id="3092" name="Picture 20" descr="C:\Documents and Settings\Kate\Local Settings\Temporary Internet Files\Content.IE5\TMBTE8RQ\MC900023675[1].wmf"/>
          <p:cNvPicPr>
            <a:picLocks noChangeAspect="1" noChangeArrowheads="1"/>
          </p:cNvPicPr>
          <p:nvPr/>
        </p:nvPicPr>
        <p:blipFill>
          <a:blip r:embed="rId17" cstate="print"/>
          <a:srcRect/>
          <a:stretch>
            <a:fillRect/>
          </a:stretch>
        </p:blipFill>
        <p:spPr bwMode="auto">
          <a:xfrm>
            <a:off x="2195736" y="404664"/>
            <a:ext cx="998525" cy="375818"/>
          </a:xfrm>
          <a:prstGeom prst="rect">
            <a:avLst/>
          </a:prstGeom>
          <a:noFill/>
        </p:spPr>
      </p:pic>
      <p:sp>
        <p:nvSpPr>
          <p:cNvPr id="3093" name="PubChord"/>
          <p:cNvSpPr>
            <a:spLocks noEditPoints="1" noChangeArrowheads="1"/>
          </p:cNvSpPr>
          <p:nvPr/>
        </p:nvSpPr>
        <p:spPr bwMode="auto">
          <a:xfrm>
            <a:off x="5940152" y="5661248"/>
            <a:ext cx="1133475" cy="629419"/>
          </a:xfrm>
          <a:custGeom>
            <a:avLst/>
            <a:gdLst>
              <a:gd name="G0" fmla="+- 0 0 0"/>
              <a:gd name="G1" fmla="sin 10800 14745600"/>
              <a:gd name="G2" fmla="cos 10800 14745600"/>
              <a:gd name="G3" fmla="sin 10800 2949120"/>
              <a:gd name="G4" fmla="cos 10800 2949120"/>
              <a:gd name="G5" fmla="+- G1 10800 0"/>
              <a:gd name="G6" fmla="+- G2 10800 0"/>
              <a:gd name="G7" fmla="+- G3 10800 0"/>
              <a:gd name="G8" fmla="+- G4 10800 0"/>
              <a:gd name="G9" fmla="+- 10800 0 0"/>
              <a:gd name="G10" fmla="+/ G5 G7 2"/>
              <a:gd name="G11" fmla="+/ G6 G8 2"/>
              <a:gd name="T0" fmla="*/ 3163 w 21600"/>
              <a:gd name="T1" fmla="*/ 3163 h 21600"/>
              <a:gd name="T2" fmla="*/ 10799 w 21600"/>
              <a:gd name="T3" fmla="*/ 10799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3664" y="21600"/>
                  <a:pt x="16411" y="20462"/>
                  <a:pt x="18436" y="18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339752" y="2996952"/>
            <a:ext cx="475252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Mathematics</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2104</TotalTime>
  <Words>1375</Words>
  <Application>Microsoft Office PowerPoint</Application>
  <PresentationFormat>On-screen Show (4:3)</PresentationFormat>
  <Paragraphs>131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 Wilson</dc:creator>
  <cp:lastModifiedBy>Kate Wilson</cp:lastModifiedBy>
  <cp:revision>198</cp:revision>
  <dcterms:created xsi:type="dcterms:W3CDTF">2011-06-05T17:31:36Z</dcterms:created>
  <dcterms:modified xsi:type="dcterms:W3CDTF">2014-02-06T17:10:42Z</dcterms:modified>
</cp:coreProperties>
</file>